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sldIdLst>
    <p:sldId id="290" r:id="rId2"/>
    <p:sldId id="268" r:id="rId3"/>
    <p:sldId id="263" r:id="rId4"/>
    <p:sldId id="266" r:id="rId5"/>
    <p:sldId id="270" r:id="rId6"/>
    <p:sldId id="264" r:id="rId7"/>
    <p:sldId id="283" r:id="rId8"/>
    <p:sldId id="265" r:id="rId9"/>
    <p:sldId id="277" r:id="rId10"/>
    <p:sldId id="284" r:id="rId11"/>
    <p:sldId id="269" r:id="rId12"/>
    <p:sldId id="285" r:id="rId13"/>
    <p:sldId id="286" r:id="rId14"/>
    <p:sldId id="257" r:id="rId15"/>
    <p:sldId id="258" r:id="rId16"/>
    <p:sldId id="281" r:id="rId17"/>
    <p:sldId id="271" r:id="rId18"/>
    <p:sldId id="259" r:id="rId19"/>
    <p:sldId id="288" r:id="rId20"/>
    <p:sldId id="275" r:id="rId21"/>
    <p:sldId id="287" r:id="rId22"/>
    <p:sldId id="276" r:id="rId23"/>
    <p:sldId id="282" r:id="rId24"/>
    <p:sldId id="27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ié Lama" initials="JL" lastIdx="1" clrIdx="0">
    <p:extLst>
      <p:ext uri="{19B8F6BF-5375-455C-9EA6-DF929625EA0E}">
        <p15:presenceInfo xmlns:p15="http://schemas.microsoft.com/office/powerpoint/2012/main" userId="2f11cf627049df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varScale="1">
        <p:scale>
          <a:sx n="92" d="100"/>
          <a:sy n="92" d="100"/>
        </p:scale>
        <p:origin x="49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1-15T16:06:02.912" idx="1">
    <p:pos x="10" y="10"/>
    <p:text/>
    <p:extLst>
      <p:ext uri="{C676402C-5697-4E1C-873F-D02D1690AC5C}">
        <p15:threadingInfo xmlns:p15="http://schemas.microsoft.com/office/powerpoint/2012/main" timeZoneBias="-6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08:50:23.5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 0,'2056'23'0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08:50:27.9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47 0,'2379'-47'0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08:51:06.9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 0,'4549'0'0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2T08:51:12.5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1,'1156'0,"-1136"0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2T08:51:26.7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0,'140'12,"-11"0,-91-10,0 3,50 12,-51-9,0-2,53 3,630-8,-326-3,-360 4,48 8,-47-5,45 2,-50-7,-1 1,1 2,-1 0,37 11,-29-5,-1-2,1-2,44 1,115-7,-75-1,480 2,-584 1,1 1,29 6,-28-3,0-2,22 1,58 8,-68-7,47 2,-16-8,-32-1,-1 2,0 1,52 9,-25-1,0-3,0-2,102-6,-44 0,44 4,172-5,-291-2,0-1,62-18,27-6,19 11,-111 13,-18 4,0-1,0-1,24-8,-17 5,-1 1,1 1,0 1,1 1,-1 1,1 1,27 4,74-6,-11-19,-98 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08:51:30.3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0,'3603'23'0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2T08:51:33.4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49,'66'4,"112"19,-56-5,101 8,-62-4,-92-12,102 4,838-15,-969-1,47-8,28-1,-58 7,75-16,-80 11,101-5,-91 15,-13 0,-1-2,93-13,-96 7,73-2,3 1,-36-6,-45 7,73-5,-83 12,17 0,88-12,-73 4,1 4,103 4,-56 3,1641-3,-1747-1,-1 1,1 0,-1 0,1 0,-1 1,1-1,-1 1,1 0,-1 0,0 0,1 0,-1 1,0-1,4 4,3 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2T08:51:34.1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08:51:40.3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70 0,'2632'-69'0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5549143-C472-4943-8D63-03CB3DFA2ABD}" type="datetimeFigureOut">
              <a:rPr lang="it-CH" smtClean="0"/>
              <a:t>21.06.2025</a:t>
            </a:fld>
            <a:endParaRPr lang="it-CH"/>
          </a:p>
        </p:txBody>
      </p:sp>
      <p:sp>
        <p:nvSpPr>
          <p:cNvPr id="5" name="Footer Placeholder 4"/>
          <p:cNvSpPr>
            <a:spLocks noGrp="1"/>
          </p:cNvSpPr>
          <p:nvPr>
            <p:ph type="ftr" sz="quarter" idx="11"/>
          </p:nvPr>
        </p:nvSpPr>
        <p:spPr>
          <a:xfrm>
            <a:off x="2416500" y="329307"/>
            <a:ext cx="4973915" cy="309201"/>
          </a:xfrm>
        </p:spPr>
        <p:txBody>
          <a:bodyPr/>
          <a:lstStyle/>
          <a:p>
            <a:endParaRPr lang="it-CH"/>
          </a:p>
        </p:txBody>
      </p:sp>
      <p:sp>
        <p:nvSpPr>
          <p:cNvPr id="6" name="Slide Number Placeholder 5"/>
          <p:cNvSpPr>
            <a:spLocks noGrp="1"/>
          </p:cNvSpPr>
          <p:nvPr>
            <p:ph type="sldNum" sz="quarter" idx="12"/>
          </p:nvPr>
        </p:nvSpPr>
        <p:spPr>
          <a:xfrm>
            <a:off x="1437664" y="798973"/>
            <a:ext cx="811019" cy="503578"/>
          </a:xfrm>
        </p:spPr>
        <p:txBody>
          <a:bodyPr/>
          <a:lstStyle/>
          <a:p>
            <a:fld id="{8EE5B85A-BFDC-405F-8C82-63001CDEC1C2}" type="slidenum">
              <a:rPr lang="it-CH" smtClean="0"/>
              <a:t>‹N›</a:t>
            </a:fld>
            <a:endParaRPr lang="it-CH"/>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3971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549143-C472-4943-8D63-03CB3DFA2ABD}" type="datetimeFigureOut">
              <a:rPr lang="it-CH" smtClean="0"/>
              <a:t>21.06.2025</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8EE5B85A-BFDC-405F-8C82-63001CDEC1C2}" type="slidenum">
              <a:rPr lang="it-CH" smtClean="0"/>
              <a:t>‹N›</a:t>
            </a:fld>
            <a:endParaRPr lang="it-CH"/>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2735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549143-C472-4943-8D63-03CB3DFA2ABD}" type="datetimeFigureOut">
              <a:rPr lang="it-CH" smtClean="0"/>
              <a:t>21.06.2025</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8EE5B85A-BFDC-405F-8C82-63001CDEC1C2}" type="slidenum">
              <a:rPr lang="it-CH" smtClean="0"/>
              <a:t>‹N›</a:t>
            </a:fld>
            <a:endParaRPr lang="it-CH"/>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85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549143-C472-4943-8D63-03CB3DFA2ABD}" type="datetimeFigureOut">
              <a:rPr lang="it-CH" smtClean="0"/>
              <a:t>21.06.2025</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8EE5B85A-BFDC-405F-8C82-63001CDEC1C2}" type="slidenum">
              <a:rPr lang="it-CH" smtClean="0"/>
              <a:t>‹N›</a:t>
            </a:fld>
            <a:endParaRPr lang="it-CH"/>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743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5549143-C472-4943-8D63-03CB3DFA2ABD}" type="datetimeFigureOut">
              <a:rPr lang="it-CH" smtClean="0"/>
              <a:t>21.06.2025</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8EE5B85A-BFDC-405F-8C82-63001CDEC1C2}" type="slidenum">
              <a:rPr lang="it-CH" smtClean="0"/>
              <a:t>‹N›</a:t>
            </a:fld>
            <a:endParaRPr lang="it-CH"/>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023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5549143-C472-4943-8D63-03CB3DFA2ABD}" type="datetimeFigureOut">
              <a:rPr lang="it-CH" smtClean="0"/>
              <a:t>21.06.2025</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8EE5B85A-BFDC-405F-8C82-63001CDEC1C2}" type="slidenum">
              <a:rPr lang="it-CH" smtClean="0"/>
              <a:t>‹N›</a:t>
            </a:fld>
            <a:endParaRPr lang="it-CH"/>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344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47191" y="2824269"/>
            <a:ext cx="4645152" cy="26444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412362" y="2821491"/>
            <a:ext cx="4645152" cy="263737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5549143-C472-4943-8D63-03CB3DFA2ABD}" type="datetimeFigureOut">
              <a:rPr lang="it-CH" smtClean="0"/>
              <a:t>21.06.2025</a:t>
            </a:fld>
            <a:endParaRPr lang="it-CH"/>
          </a:p>
        </p:txBody>
      </p:sp>
      <p:sp>
        <p:nvSpPr>
          <p:cNvPr id="8" name="Footer Placeholder 7"/>
          <p:cNvSpPr>
            <a:spLocks noGrp="1"/>
          </p:cNvSpPr>
          <p:nvPr>
            <p:ph type="ftr" sz="quarter" idx="11"/>
          </p:nvPr>
        </p:nvSpPr>
        <p:spPr/>
        <p:txBody>
          <a:bodyPr/>
          <a:lstStyle/>
          <a:p>
            <a:endParaRPr lang="it-CH"/>
          </a:p>
        </p:txBody>
      </p:sp>
      <p:sp>
        <p:nvSpPr>
          <p:cNvPr id="9" name="Slide Number Placeholder 8"/>
          <p:cNvSpPr>
            <a:spLocks noGrp="1"/>
          </p:cNvSpPr>
          <p:nvPr>
            <p:ph type="sldNum" sz="quarter" idx="12"/>
          </p:nvPr>
        </p:nvSpPr>
        <p:spPr/>
        <p:txBody>
          <a:bodyPr/>
          <a:lstStyle/>
          <a:p>
            <a:fld id="{8EE5B85A-BFDC-405F-8C82-63001CDEC1C2}" type="slidenum">
              <a:rPr lang="it-CH" smtClean="0"/>
              <a:t>‹N›</a:t>
            </a:fld>
            <a:endParaRPr lang="it-CH"/>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945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5549143-C472-4943-8D63-03CB3DFA2ABD}" type="datetimeFigureOut">
              <a:rPr lang="it-CH" smtClean="0"/>
              <a:t>21.06.2025</a:t>
            </a:fld>
            <a:endParaRPr lang="it-CH"/>
          </a:p>
        </p:txBody>
      </p:sp>
      <p:sp>
        <p:nvSpPr>
          <p:cNvPr id="4" name="Footer Placeholder 3"/>
          <p:cNvSpPr>
            <a:spLocks noGrp="1"/>
          </p:cNvSpPr>
          <p:nvPr>
            <p:ph type="ftr" sz="quarter" idx="11"/>
          </p:nvPr>
        </p:nvSpPr>
        <p:spPr/>
        <p:txBody>
          <a:bodyPr/>
          <a:lstStyle/>
          <a:p>
            <a:endParaRPr lang="it-CH"/>
          </a:p>
        </p:txBody>
      </p:sp>
      <p:sp>
        <p:nvSpPr>
          <p:cNvPr id="5" name="Slide Number Placeholder 4"/>
          <p:cNvSpPr>
            <a:spLocks noGrp="1"/>
          </p:cNvSpPr>
          <p:nvPr>
            <p:ph type="sldNum" sz="quarter" idx="12"/>
          </p:nvPr>
        </p:nvSpPr>
        <p:spPr/>
        <p:txBody>
          <a:bodyPr/>
          <a:lstStyle/>
          <a:p>
            <a:fld id="{8EE5B85A-BFDC-405F-8C82-63001CDEC1C2}" type="slidenum">
              <a:rPr lang="it-CH" smtClean="0"/>
              <a:t>‹N›</a:t>
            </a:fld>
            <a:endParaRPr lang="it-CH"/>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68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49143-C472-4943-8D63-03CB3DFA2ABD}" type="datetimeFigureOut">
              <a:rPr lang="it-CH" smtClean="0"/>
              <a:t>21.06.2025</a:t>
            </a:fld>
            <a:endParaRPr lang="it-CH"/>
          </a:p>
        </p:txBody>
      </p:sp>
      <p:sp>
        <p:nvSpPr>
          <p:cNvPr id="3" name="Footer Placeholder 2"/>
          <p:cNvSpPr>
            <a:spLocks noGrp="1"/>
          </p:cNvSpPr>
          <p:nvPr>
            <p:ph type="ftr" sz="quarter" idx="11"/>
          </p:nvPr>
        </p:nvSpPr>
        <p:spPr/>
        <p:txBody>
          <a:bodyPr/>
          <a:lstStyle/>
          <a:p>
            <a:endParaRPr lang="it-CH"/>
          </a:p>
        </p:txBody>
      </p:sp>
      <p:sp>
        <p:nvSpPr>
          <p:cNvPr id="4" name="Slide Number Placeholder 3"/>
          <p:cNvSpPr>
            <a:spLocks noGrp="1"/>
          </p:cNvSpPr>
          <p:nvPr>
            <p:ph type="sldNum" sz="quarter" idx="12"/>
          </p:nvPr>
        </p:nvSpPr>
        <p:spPr/>
        <p:txBody>
          <a:bodyPr/>
          <a:lstStyle/>
          <a:p>
            <a:fld id="{8EE5B85A-BFDC-405F-8C82-63001CDEC1C2}" type="slidenum">
              <a:rPr lang="it-CH" smtClean="0"/>
              <a:t>‹N›</a:t>
            </a:fld>
            <a:endParaRPr lang="it-CH"/>
          </a:p>
        </p:txBody>
      </p:sp>
    </p:spTree>
    <p:extLst>
      <p:ext uri="{BB962C8B-B14F-4D97-AF65-F5344CB8AC3E}">
        <p14:creationId xmlns:p14="http://schemas.microsoft.com/office/powerpoint/2010/main" val="337193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5549143-C472-4943-8D63-03CB3DFA2ABD}" type="datetimeFigureOut">
              <a:rPr lang="it-CH" smtClean="0"/>
              <a:t>21.06.2025</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8EE5B85A-BFDC-405F-8C82-63001CDEC1C2}" type="slidenum">
              <a:rPr lang="it-CH" smtClean="0"/>
              <a:t>‹N›</a:t>
            </a:fld>
            <a:endParaRPr lang="it-CH"/>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938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5549143-C472-4943-8D63-03CB3DFA2ABD}" type="datetimeFigureOut">
              <a:rPr lang="it-CH" smtClean="0"/>
              <a:t>21.06.2025</a:t>
            </a:fld>
            <a:endParaRPr lang="it-CH"/>
          </a:p>
        </p:txBody>
      </p:sp>
      <p:sp>
        <p:nvSpPr>
          <p:cNvPr id="6" name="Footer Placeholder 5"/>
          <p:cNvSpPr>
            <a:spLocks noGrp="1"/>
          </p:cNvSpPr>
          <p:nvPr>
            <p:ph type="ftr" sz="quarter" idx="11"/>
          </p:nvPr>
        </p:nvSpPr>
        <p:spPr>
          <a:xfrm>
            <a:off x="1447382" y="318640"/>
            <a:ext cx="5541004" cy="320931"/>
          </a:xfrm>
        </p:spPr>
        <p:txBody>
          <a:bodyPr/>
          <a:lstStyle/>
          <a:p>
            <a:endParaRPr lang="it-CH"/>
          </a:p>
        </p:txBody>
      </p:sp>
      <p:sp>
        <p:nvSpPr>
          <p:cNvPr id="7" name="Slide Number Placeholder 6"/>
          <p:cNvSpPr>
            <a:spLocks noGrp="1"/>
          </p:cNvSpPr>
          <p:nvPr>
            <p:ph type="sldNum" sz="quarter" idx="12"/>
          </p:nvPr>
        </p:nvSpPr>
        <p:spPr/>
        <p:txBody>
          <a:bodyPr/>
          <a:lstStyle/>
          <a:p>
            <a:fld id="{8EE5B85A-BFDC-405F-8C82-63001CDEC1C2}" type="slidenum">
              <a:rPr lang="it-CH" smtClean="0"/>
              <a:t>‹N›</a:t>
            </a:fld>
            <a:endParaRPr lang="it-CH"/>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000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5549143-C472-4943-8D63-03CB3DFA2ABD}" type="datetimeFigureOut">
              <a:rPr lang="it-CH" smtClean="0"/>
              <a:t>21.06.2025</a:t>
            </a:fld>
            <a:endParaRPr lang="it-CH"/>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CH"/>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EE5B85A-BFDC-405F-8C82-63001CDEC1C2}" type="slidenum">
              <a:rPr lang="it-CH" smtClean="0"/>
              <a:t>‹N›</a:t>
            </a:fld>
            <a:endParaRPr lang="it-CH"/>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36316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web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customXml" Target="../ink/ink6.xml"/><Relationship Id="rId18" Type="http://schemas.openxmlformats.org/officeDocument/2006/relationships/image" Target="../media/image30.png"/><Relationship Id="rId3" Type="http://schemas.openxmlformats.org/officeDocument/2006/relationships/customXml" Target="../ink/ink1.xml"/><Relationship Id="rId21" Type="http://schemas.openxmlformats.org/officeDocument/2006/relationships/image" Target="../media/image32.png"/><Relationship Id="rId7" Type="http://schemas.openxmlformats.org/officeDocument/2006/relationships/customXml" Target="../ink/ink3.xml"/><Relationship Id="rId12" Type="http://schemas.openxmlformats.org/officeDocument/2006/relationships/image" Target="../media/image27.png"/><Relationship Id="rId17" Type="http://schemas.openxmlformats.org/officeDocument/2006/relationships/customXml" Target="../ink/ink8.xml"/><Relationship Id="rId2" Type="http://schemas.openxmlformats.org/officeDocument/2006/relationships/image" Target="../media/image26.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4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260.png"/><Relationship Id="rId19" Type="http://schemas.openxmlformats.org/officeDocument/2006/relationships/customXml" Target="../ink/ink9.xml"/><Relationship Id="rId4" Type="http://schemas.openxmlformats.org/officeDocument/2006/relationships/image" Target="../media/image230.png"/><Relationship Id="rId9" Type="http://schemas.openxmlformats.org/officeDocument/2006/relationships/customXml" Target="../ink/ink4.xml"/><Relationship Id="rId1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EpRUL6rbqfs?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https://www.youtube.com/embed/3T2kaLczML0?feature=oembed" TargetMode="Externa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pM0P6bxrmIU?feature=oembe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1B325B5-8D24-846E-64C1-F000DBD1FA04}"/>
              </a:ext>
            </a:extLst>
          </p:cNvPr>
          <p:cNvPicPr>
            <a:picLocks noChangeAspect="1"/>
          </p:cNvPicPr>
          <p:nvPr/>
        </p:nvPicPr>
        <p:blipFill>
          <a:blip r:embed="rId2"/>
          <a:stretch>
            <a:fillRect/>
          </a:stretch>
        </p:blipFill>
        <p:spPr>
          <a:xfrm rot="380720">
            <a:off x="8849890" y="146018"/>
            <a:ext cx="2688569" cy="2993395"/>
          </a:xfrm>
          <a:prstGeom prst="rect">
            <a:avLst/>
          </a:prstGeom>
        </p:spPr>
      </p:pic>
      <p:pic>
        <p:nvPicPr>
          <p:cNvPr id="4" name="Immagine 3">
            <a:extLst>
              <a:ext uri="{FF2B5EF4-FFF2-40B4-BE49-F238E27FC236}">
                <a16:creationId xmlns:a16="http://schemas.microsoft.com/office/drawing/2014/main" id="{24F4F30A-AA93-370F-F9BB-3CC838DFEDAB}"/>
              </a:ext>
            </a:extLst>
          </p:cNvPr>
          <p:cNvPicPr>
            <a:picLocks noChangeAspect="1"/>
          </p:cNvPicPr>
          <p:nvPr/>
        </p:nvPicPr>
        <p:blipFill>
          <a:blip r:embed="rId3"/>
          <a:stretch>
            <a:fillRect/>
          </a:stretch>
        </p:blipFill>
        <p:spPr>
          <a:xfrm>
            <a:off x="3542628" y="4124466"/>
            <a:ext cx="3785944" cy="2682472"/>
          </a:xfrm>
          <a:prstGeom prst="rect">
            <a:avLst/>
          </a:prstGeom>
        </p:spPr>
      </p:pic>
      <p:pic>
        <p:nvPicPr>
          <p:cNvPr id="7" name="Immagine 6">
            <a:extLst>
              <a:ext uri="{FF2B5EF4-FFF2-40B4-BE49-F238E27FC236}">
                <a16:creationId xmlns:a16="http://schemas.microsoft.com/office/drawing/2014/main" id="{587F9497-54F9-3822-CCF8-BB434EF39E71}"/>
              </a:ext>
            </a:extLst>
          </p:cNvPr>
          <p:cNvPicPr>
            <a:picLocks noChangeAspect="1"/>
          </p:cNvPicPr>
          <p:nvPr/>
        </p:nvPicPr>
        <p:blipFill>
          <a:blip r:embed="rId4"/>
          <a:stretch>
            <a:fillRect/>
          </a:stretch>
        </p:blipFill>
        <p:spPr>
          <a:xfrm>
            <a:off x="1641342" y="2828931"/>
            <a:ext cx="9115327" cy="1200137"/>
          </a:xfrm>
          <a:prstGeom prst="rect">
            <a:avLst/>
          </a:prstGeom>
        </p:spPr>
      </p:pic>
      <p:pic>
        <p:nvPicPr>
          <p:cNvPr id="6" name="Immagine 5">
            <a:extLst>
              <a:ext uri="{FF2B5EF4-FFF2-40B4-BE49-F238E27FC236}">
                <a16:creationId xmlns:a16="http://schemas.microsoft.com/office/drawing/2014/main" id="{FB4ADC61-8F12-6D1A-A72C-4633AC370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7651">
            <a:off x="558440" y="822960"/>
            <a:ext cx="4608585" cy="1817831"/>
          </a:xfrm>
          <a:prstGeom prst="rect">
            <a:avLst/>
          </a:prstGeom>
        </p:spPr>
      </p:pic>
    </p:spTree>
    <p:extLst>
      <p:ext uri="{BB962C8B-B14F-4D97-AF65-F5344CB8AC3E}">
        <p14:creationId xmlns:p14="http://schemas.microsoft.com/office/powerpoint/2010/main" val="268023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BFACE6A-8935-EA4E-4C5C-3E907EB4228B}"/>
              </a:ext>
            </a:extLst>
          </p:cNvPr>
          <p:cNvPicPr>
            <a:picLocks noChangeAspect="1"/>
          </p:cNvPicPr>
          <p:nvPr/>
        </p:nvPicPr>
        <p:blipFill>
          <a:blip r:embed="rId2"/>
          <a:stretch>
            <a:fillRect/>
          </a:stretch>
        </p:blipFill>
        <p:spPr>
          <a:xfrm>
            <a:off x="0" y="0"/>
            <a:ext cx="7620000" cy="5524500"/>
          </a:xfrm>
          <a:prstGeom prst="rect">
            <a:avLst/>
          </a:prstGeom>
        </p:spPr>
      </p:pic>
      <p:pic>
        <p:nvPicPr>
          <p:cNvPr id="3" name="Immagine 2">
            <a:extLst>
              <a:ext uri="{FF2B5EF4-FFF2-40B4-BE49-F238E27FC236}">
                <a16:creationId xmlns:a16="http://schemas.microsoft.com/office/drawing/2014/main" id="{E78AE916-DD3D-5B4A-A554-E57649E82EB2}"/>
              </a:ext>
            </a:extLst>
          </p:cNvPr>
          <p:cNvPicPr>
            <a:picLocks noChangeAspect="1"/>
          </p:cNvPicPr>
          <p:nvPr/>
        </p:nvPicPr>
        <p:blipFill>
          <a:blip r:embed="rId3"/>
          <a:stretch>
            <a:fillRect/>
          </a:stretch>
        </p:blipFill>
        <p:spPr>
          <a:xfrm>
            <a:off x="7329638" y="463780"/>
            <a:ext cx="4596939" cy="4596939"/>
          </a:xfrm>
          <a:prstGeom prst="rect">
            <a:avLst/>
          </a:prstGeom>
        </p:spPr>
      </p:pic>
    </p:spTree>
    <p:extLst>
      <p:ext uri="{BB962C8B-B14F-4D97-AF65-F5344CB8AC3E}">
        <p14:creationId xmlns:p14="http://schemas.microsoft.com/office/powerpoint/2010/main" val="1653808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3D0EEB7-CBDE-8F78-0679-7267A0822339}"/>
              </a:ext>
            </a:extLst>
          </p:cNvPr>
          <p:cNvSpPr txBox="1"/>
          <p:nvPr/>
        </p:nvSpPr>
        <p:spPr>
          <a:xfrm>
            <a:off x="286789" y="417572"/>
            <a:ext cx="11734800" cy="7263527"/>
          </a:xfrm>
          <a:prstGeom prst="rect">
            <a:avLst/>
          </a:prstGeom>
          <a:noFill/>
        </p:spPr>
        <p:txBody>
          <a:bodyPr wrap="square" rtlCol="0">
            <a:spAutoFit/>
          </a:bodyPr>
          <a:lstStyle/>
          <a:p>
            <a:pPr algn="l"/>
            <a:r>
              <a:rPr lang="it-IT" sz="3200" b="1" i="0">
                <a:solidFill>
                  <a:srgbClr val="000000"/>
                </a:solidFill>
                <a:effectLst/>
                <a:latin typeface="Algerian" panose="04020705040A02060702" pitchFamily="82" charset="0"/>
              </a:rPr>
              <a:t>Trattamento</a:t>
            </a:r>
          </a:p>
          <a:p>
            <a:pPr algn="l"/>
            <a:endParaRPr lang="it-IT" sz="800" b="0" i="0">
              <a:solidFill>
                <a:srgbClr val="000000"/>
              </a:solidFill>
              <a:effectLst/>
              <a:latin typeface="Papyrus" panose="03070502060502030205" pitchFamily="66" charset="0"/>
            </a:endParaRPr>
          </a:p>
          <a:p>
            <a:r>
              <a:rPr lang="it-IT" sz="1600" b="0" i="0">
                <a:solidFill>
                  <a:srgbClr val="000000"/>
                </a:solidFill>
                <a:effectLst/>
                <a:latin typeface="Papyrus" panose="03070502060502030205" pitchFamily="66" charset="0"/>
              </a:rPr>
              <a:t>Non si conosce una cura per la malattia di Parkinson; tuttavia esistono diversi trattamenti che possono controllarne i sintomi.</a:t>
            </a:r>
          </a:p>
          <a:p>
            <a:pPr algn="l"/>
            <a:endParaRPr lang="it-IT" sz="800">
              <a:solidFill>
                <a:srgbClr val="000000"/>
              </a:solidFill>
              <a:latin typeface="Papyrus" panose="03070502060502030205" pitchFamily="66" charset="0"/>
            </a:endParaRPr>
          </a:p>
          <a:p>
            <a:pPr algn="l"/>
            <a:r>
              <a:rPr lang="it-IT" sz="1600" b="0" i="0">
                <a:solidFill>
                  <a:srgbClr val="2A3B58"/>
                </a:solidFill>
                <a:effectLst/>
                <a:latin typeface="Papyrus" panose="03070502060502030205" pitchFamily="66" charset="0"/>
              </a:rPr>
              <a:t>I farmaci somministrati al paziente parkinsoniano possono contribuire a controllare o nel migliorare i sintomi anche per lunghi periodi di tempo</a:t>
            </a:r>
            <a:r>
              <a:rPr lang="it-IT" sz="1600" b="1" i="0">
                <a:solidFill>
                  <a:srgbClr val="2A3B58"/>
                </a:solidFill>
                <a:effectLst/>
                <a:latin typeface="Papyrus" panose="03070502060502030205" pitchFamily="66" charset="0"/>
              </a:rPr>
              <a:t>, ma ad oggi non esistono cure per arrestare la progressione della malattia.</a:t>
            </a:r>
            <a:endParaRPr lang="it-IT" sz="1600" b="1" i="0">
              <a:solidFill>
                <a:srgbClr val="000000"/>
              </a:solidFill>
              <a:effectLst/>
              <a:latin typeface="Papyrus" panose="03070502060502030205" pitchFamily="66" charset="0"/>
            </a:endParaRPr>
          </a:p>
          <a:p>
            <a:pPr algn="l"/>
            <a:r>
              <a:rPr lang="it-IT" sz="1600" b="1" i="0">
                <a:solidFill>
                  <a:srgbClr val="000000"/>
                </a:solidFill>
                <a:effectLst/>
                <a:latin typeface="Papyrus" panose="03070502060502030205" pitchFamily="66" charset="0"/>
              </a:rPr>
              <a:t> </a:t>
            </a:r>
          </a:p>
          <a:p>
            <a:pPr algn="l"/>
            <a:r>
              <a:rPr lang="it-IT" sz="1600">
                <a:solidFill>
                  <a:srgbClr val="000000"/>
                </a:solidFill>
                <a:latin typeface="Papyrus" panose="03070502060502030205" pitchFamily="66" charset="0"/>
              </a:rPr>
              <a:t>Trattamenti:</a:t>
            </a:r>
          </a:p>
          <a:p>
            <a:pPr marL="285750" indent="-285750" algn="l">
              <a:buFontTx/>
              <a:buChar char="-"/>
            </a:pPr>
            <a:r>
              <a:rPr lang="it-IT" sz="1600">
                <a:solidFill>
                  <a:srgbClr val="000000"/>
                </a:solidFill>
                <a:latin typeface="Papyrus" panose="03070502060502030205" pitchFamily="66" charset="0"/>
              </a:rPr>
              <a:t>Farmaci orali : Precursori della dopamina (Levodopa/carbidopa) </a:t>
            </a:r>
          </a:p>
          <a:p>
            <a:pPr algn="l"/>
            <a:r>
              <a:rPr lang="it-IT" sz="1600">
                <a:solidFill>
                  <a:srgbClr val="000000"/>
                </a:solidFill>
                <a:latin typeface="Papyrus" panose="03070502060502030205" pitchFamily="66" charset="0"/>
              </a:rPr>
              <a:t>                                  Agonisti della dopamina (Apomorfina, Pramipexolo Ropinirolo, Rotigotina</a:t>
            </a:r>
          </a:p>
          <a:p>
            <a:pPr algn="l"/>
            <a:r>
              <a:rPr lang="it-IT" sz="1600">
                <a:solidFill>
                  <a:srgbClr val="000000"/>
                </a:solidFill>
                <a:latin typeface="Papyrus" panose="03070502060502030205" pitchFamily="66" charset="0"/>
              </a:rPr>
              <a:t>                                   Inibitori MAO-B</a:t>
            </a:r>
          </a:p>
          <a:p>
            <a:pPr algn="l"/>
            <a:r>
              <a:rPr lang="it-IT" sz="1600">
                <a:solidFill>
                  <a:srgbClr val="000000"/>
                </a:solidFill>
                <a:latin typeface="Papyrus" panose="03070502060502030205" pitchFamily="66" charset="0"/>
              </a:rPr>
              <a:t>                                   Farmaci anticolinergici</a:t>
            </a:r>
          </a:p>
          <a:p>
            <a:pPr algn="l"/>
            <a:endParaRPr lang="it-IT" sz="1600">
              <a:solidFill>
                <a:srgbClr val="000000"/>
              </a:solidFill>
              <a:latin typeface="Papyrus" panose="03070502060502030205" pitchFamily="66" charset="0"/>
            </a:endParaRPr>
          </a:p>
          <a:p>
            <a:pPr marL="285750" indent="-285750" algn="l">
              <a:buFontTx/>
              <a:buChar char="-"/>
            </a:pPr>
            <a:r>
              <a:rPr lang="it-IT" sz="1600">
                <a:solidFill>
                  <a:srgbClr val="000000"/>
                </a:solidFill>
                <a:latin typeface="Papyrus" panose="03070502060502030205" pitchFamily="66" charset="0"/>
              </a:rPr>
              <a:t>Pompe iniezioni sottocutanee : apomorfina (riduce tremore e rigidità)</a:t>
            </a:r>
          </a:p>
          <a:p>
            <a:pPr marL="285750" indent="-285750" algn="l">
              <a:buFontTx/>
              <a:buChar char="-"/>
            </a:pPr>
            <a:r>
              <a:rPr lang="it-IT" sz="1600">
                <a:solidFill>
                  <a:srgbClr val="000000"/>
                </a:solidFill>
                <a:latin typeface="Papyrus" panose="03070502060502030205" pitchFamily="66" charset="0"/>
              </a:rPr>
              <a:t>Stimolazione celebrale profonda</a:t>
            </a:r>
          </a:p>
          <a:p>
            <a:pPr algn="l"/>
            <a:endParaRPr lang="it-IT" sz="1600" b="1">
              <a:solidFill>
                <a:srgbClr val="000000"/>
              </a:solidFill>
              <a:latin typeface="Papyrus" panose="03070502060502030205" pitchFamily="66" charset="0"/>
            </a:endParaRPr>
          </a:p>
          <a:p>
            <a:r>
              <a:rPr lang="it-IT" sz="1600">
                <a:solidFill>
                  <a:srgbClr val="2A3B58"/>
                </a:solidFill>
                <a:latin typeface="Papyrus" panose="03070502060502030205" pitchFamily="66" charset="0"/>
              </a:rPr>
              <a:t>Il miglior trattamento del paziente con Parkinson si ottiene combinando il monitoraggio stretto delle sue condizioni, i trattamenti farmacologici,  l’esercizio fisico e un’adeguata nutrizione.</a:t>
            </a:r>
          </a:p>
          <a:p>
            <a:endParaRPr lang="it-IT" sz="1600">
              <a:solidFill>
                <a:srgbClr val="2A3B58"/>
              </a:solidFill>
              <a:latin typeface="Papyrus" panose="03070502060502030205" pitchFamily="66" charset="0"/>
            </a:endParaRPr>
          </a:p>
          <a:p>
            <a:r>
              <a:rPr lang="it-IT" sz="1600" b="0" i="0">
                <a:solidFill>
                  <a:srgbClr val="2A3B58"/>
                </a:solidFill>
                <a:effectLst/>
                <a:latin typeface="Papyrus" panose="03070502060502030205" pitchFamily="66" charset="0"/>
              </a:rPr>
              <a:t>L’andamento della malattia varia da paziente a paziente; sebbene non sia in sé letale, provoca una serie di complicazioni che aumentano il rischio di morire. Negli stadi avanzati, le condizioni del paziente sono molto fragili, ne riducono drammaticamente l’autonomia e lo espongono maggiormente al rischio di sviluppare altre complicazioni: </a:t>
            </a:r>
            <a:r>
              <a:rPr lang="it-IT" sz="1600">
                <a:solidFill>
                  <a:srgbClr val="2A3B58"/>
                </a:solidFill>
                <a:latin typeface="Papyrus" panose="03070502060502030205" pitchFamily="66" charset="0"/>
              </a:rPr>
              <a:t> (infezioni, polmoniti, broncoaspirazione, cadute, fratture)</a:t>
            </a:r>
            <a:endParaRPr lang="it-IT" sz="1600">
              <a:solidFill>
                <a:srgbClr val="000000"/>
              </a:solidFill>
              <a:latin typeface="Papyrus" panose="03070502060502030205" pitchFamily="66" charset="0"/>
            </a:endParaRPr>
          </a:p>
          <a:p>
            <a:pPr algn="l"/>
            <a:endParaRPr lang="it-IT" sz="1600">
              <a:solidFill>
                <a:srgbClr val="2A3B58"/>
              </a:solidFill>
              <a:latin typeface="Papyrus" panose="03070502060502030205" pitchFamily="66" charset="0"/>
            </a:endParaRPr>
          </a:p>
          <a:p>
            <a:pPr algn="l"/>
            <a:endParaRPr lang="it-IT">
              <a:solidFill>
                <a:srgbClr val="2A3B58"/>
              </a:solidFill>
              <a:latin typeface="Papyrus" panose="03070502060502030205" pitchFamily="66" charset="0"/>
            </a:endParaRPr>
          </a:p>
          <a:p>
            <a:pPr algn="l"/>
            <a:endParaRPr lang="it-IT">
              <a:solidFill>
                <a:srgbClr val="2A3B58"/>
              </a:solidFill>
              <a:latin typeface="Papyrus" panose="03070502060502030205" pitchFamily="66" charset="0"/>
            </a:endParaRPr>
          </a:p>
          <a:p>
            <a:pPr algn="l"/>
            <a:endParaRPr lang="it-IT">
              <a:solidFill>
                <a:srgbClr val="2A3B58"/>
              </a:solidFill>
              <a:latin typeface="Papyrus" panose="03070502060502030205" pitchFamily="66" charset="0"/>
            </a:endParaRPr>
          </a:p>
          <a:p>
            <a:pPr algn="l"/>
            <a:endParaRPr lang="it-IT">
              <a:solidFill>
                <a:srgbClr val="000000"/>
              </a:solidFill>
              <a:latin typeface="Papyrus" panose="03070502060502030205" pitchFamily="66" charset="0"/>
            </a:endParaRPr>
          </a:p>
          <a:p>
            <a:pPr algn="l"/>
            <a:endParaRPr lang="it-IT" b="0" i="0">
              <a:solidFill>
                <a:srgbClr val="000000"/>
              </a:solidFill>
              <a:effectLst/>
              <a:latin typeface="Titillium Web" panose="00000500000000000000" pitchFamily="2" charset="0"/>
            </a:endParaRPr>
          </a:p>
        </p:txBody>
      </p:sp>
    </p:spTree>
    <p:extLst>
      <p:ext uri="{BB962C8B-B14F-4D97-AF65-F5344CB8AC3E}">
        <p14:creationId xmlns:p14="http://schemas.microsoft.com/office/powerpoint/2010/main" val="3217101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C92D83-298B-190B-5D39-B12048FB54BE}"/>
              </a:ext>
            </a:extLst>
          </p:cNvPr>
          <p:cNvSpPr txBox="1"/>
          <p:nvPr/>
        </p:nvSpPr>
        <p:spPr>
          <a:xfrm>
            <a:off x="440575" y="615142"/>
            <a:ext cx="10798232" cy="7015382"/>
          </a:xfrm>
          <a:prstGeom prst="rect">
            <a:avLst/>
          </a:prstGeom>
          <a:noFill/>
        </p:spPr>
        <p:txBody>
          <a:bodyPr wrap="square" rtlCol="0">
            <a:spAutoFit/>
          </a:bodyPr>
          <a:lstStyle/>
          <a:p>
            <a:r>
              <a:rPr lang="it-CH" sz="2400">
                <a:latin typeface="Algerian" panose="04020705040A02060702" pitchFamily="82" charset="0"/>
              </a:rPr>
              <a:t>Rock steady boxing solo per il malati di parkinson?</a:t>
            </a:r>
          </a:p>
          <a:p>
            <a:endParaRPr lang="it-CH" sz="1600"/>
          </a:p>
          <a:p>
            <a:r>
              <a:rPr lang="it-CH" sz="1600">
                <a:latin typeface="Papyrus" panose="03070502060502030205" pitchFamily="66" charset="0"/>
              </a:rPr>
              <a:t>Il programma non é indicato solo per i malati affetti dal morbo di Parkinson ma è anche indicato per i parkinsonismi secondari e atipici.</a:t>
            </a:r>
          </a:p>
          <a:p>
            <a:endParaRPr lang="it-CH" sz="1600">
              <a:latin typeface="Papyrus" panose="03070502060502030205" pitchFamily="66" charset="0"/>
            </a:endParaRPr>
          </a:p>
          <a:p>
            <a:pPr>
              <a:lnSpc>
                <a:spcPct val="107000"/>
              </a:lnSpc>
              <a:spcAft>
                <a:spcPts val="800"/>
              </a:spcAft>
            </a:pPr>
            <a:r>
              <a:rPr lang="it-CH" sz="1600" kern="100">
                <a:solidFill>
                  <a:srgbClr val="040C28"/>
                </a:solidFill>
                <a:effectLst/>
                <a:latin typeface="Papyrus" panose="03070502060502030205" pitchFamily="66" charset="0"/>
                <a:ea typeface="Calibri" panose="020F0502020204030204" pitchFamily="34" charset="0"/>
                <a:cs typeface="Times New Roman" panose="02020603050405020304" pitchFamily="18" charset="0"/>
              </a:rPr>
              <a:t>Il parkinsonismo secondario </a:t>
            </a:r>
            <a:r>
              <a:rPr lang="it-IT" sz="1600">
                <a:solidFill>
                  <a:srgbClr val="1F1F1F"/>
                </a:solidFill>
                <a:latin typeface="Papyrus" panose="03070502060502030205" pitchFamily="66" charset="0"/>
              </a:rPr>
              <a:t>si riferisce a un </a:t>
            </a:r>
            <a:r>
              <a:rPr lang="it-IT" sz="1600">
                <a:solidFill>
                  <a:srgbClr val="040C28"/>
                </a:solidFill>
                <a:latin typeface="Papyrus" panose="03070502060502030205" pitchFamily="66" charset="0"/>
              </a:rPr>
              <a:t>gruppo di disturbi che hanno una causa diversa rispetto alla malattia di Parkinson m</a:t>
            </a:r>
            <a:r>
              <a:rPr lang="it-IT" sz="1600" kern="100">
                <a:solidFill>
                  <a:srgbClr val="040C28"/>
                </a:solidFill>
                <a:effectLst/>
                <a:latin typeface="Papyrus" panose="03070502060502030205" pitchFamily="66" charset="0"/>
                <a:ea typeface="Calibri" panose="020F0502020204030204" pitchFamily="34" charset="0"/>
                <a:cs typeface="Times New Roman" panose="02020603050405020304" pitchFamily="18" charset="0"/>
              </a:rPr>
              <a:t>a che</a:t>
            </a:r>
            <a:r>
              <a:rPr lang="it-IT" sz="1600" kern="100">
                <a:solidFill>
                  <a:srgbClr val="040C28"/>
                </a:solidFill>
                <a:latin typeface="Papyrus" panose="03070502060502030205" pitchFamily="66" charset="0"/>
                <a:ea typeface="Calibri" panose="020F0502020204030204" pitchFamily="34" charset="0"/>
                <a:cs typeface="Times New Roman" panose="02020603050405020304" pitchFamily="18" charset="0"/>
              </a:rPr>
              <a:t> manifestano sintomi motori e non motori simili al Morbo di Parkinson.</a:t>
            </a:r>
          </a:p>
          <a:p>
            <a:pPr>
              <a:lnSpc>
                <a:spcPct val="107000"/>
              </a:lnSpc>
              <a:spcAft>
                <a:spcPts val="800"/>
              </a:spcAft>
            </a:pPr>
            <a:r>
              <a:rPr lang="it-IT" sz="1600" b="0" i="0">
                <a:solidFill>
                  <a:srgbClr val="111111"/>
                </a:solidFill>
                <a:effectLst/>
                <a:latin typeface="Papyrus" panose="03070502060502030205" pitchFamily="66" charset="0"/>
              </a:rPr>
              <a:t>I parkinsonismi possono essere suddivisi in due gruppi principali, uno cosiddetto sintomatico o secondario in cui è riconoscibile una causa; l’altro definito primitivo in cui la causa rimane sconosciuta</a:t>
            </a:r>
            <a:endParaRPr lang="it-IT" sz="1600" kern="100">
              <a:solidFill>
                <a:srgbClr val="040C28"/>
              </a:solidFill>
              <a:effectLst/>
              <a:latin typeface="Papyrus" panose="03070502060502030205" pitchFamily="66" charset="0"/>
              <a:ea typeface="Calibri" panose="020F0502020204030204" pitchFamily="34" charset="0"/>
              <a:cs typeface="Times New Roman" panose="02020603050405020304" pitchFamily="18" charset="0"/>
            </a:endParaRPr>
          </a:p>
          <a:p>
            <a:pPr>
              <a:lnSpc>
                <a:spcPct val="107000"/>
              </a:lnSpc>
              <a:spcAft>
                <a:spcPts val="800"/>
              </a:spcAft>
            </a:pPr>
            <a:r>
              <a:rPr lang="it-CH" sz="1600" kern="100">
                <a:solidFill>
                  <a:srgbClr val="040C28"/>
                </a:solidFill>
                <a:effectLst/>
                <a:latin typeface="Papyrus" panose="03070502060502030205" pitchFamily="66" charset="0"/>
                <a:ea typeface="Calibri" panose="020F0502020204030204" pitchFamily="34" charset="0"/>
                <a:cs typeface="Times New Roman" panose="02020603050405020304" pitchFamily="18" charset="0"/>
              </a:rPr>
              <a:t>Parkinsonismi secondari:</a:t>
            </a:r>
          </a:p>
          <a:p>
            <a:pPr marL="285750" indent="-285750">
              <a:lnSpc>
                <a:spcPct val="107000"/>
              </a:lnSpc>
              <a:spcAft>
                <a:spcPts val="800"/>
              </a:spcAft>
              <a:buFontTx/>
              <a:buChar char="-"/>
            </a:pPr>
            <a:r>
              <a:rPr lang="it-CH" sz="1600"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causati da </a:t>
            </a:r>
            <a:r>
              <a:rPr lang="it-CH" sz="1600" b="1"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disturbi cerebrali</a:t>
            </a:r>
            <a:r>
              <a:rPr lang="it-CH" sz="1600" b="1" kern="100">
                <a:solidFill>
                  <a:srgbClr val="474747"/>
                </a:solidFill>
                <a:latin typeface="Papyrus" panose="03070502060502030205" pitchFamily="66" charset="0"/>
                <a:ea typeface="Calibri" panose="020F0502020204030204" pitchFamily="34" charset="0"/>
                <a:cs typeface="Times New Roman" panose="02020603050405020304" pitchFamily="18" charset="0"/>
              </a:rPr>
              <a:t>: </a:t>
            </a:r>
            <a:r>
              <a:rPr lang="it-CH" sz="1600"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infezioni celebrali (encefalite,menengite) ,traumi , emoraggie, tumori</a:t>
            </a:r>
          </a:p>
          <a:p>
            <a:pPr marL="285750" indent="-285750">
              <a:lnSpc>
                <a:spcPct val="107000"/>
              </a:lnSpc>
              <a:spcAft>
                <a:spcPts val="800"/>
              </a:spcAft>
              <a:buFontTx/>
              <a:buChar char="-"/>
            </a:pPr>
            <a:r>
              <a:rPr lang="it-CH" sz="1600" kern="100">
                <a:solidFill>
                  <a:srgbClr val="474747"/>
                </a:solidFill>
                <a:latin typeface="Papyrus" panose="03070502060502030205" pitchFamily="66" charset="0"/>
                <a:ea typeface="Calibri" panose="020F0502020204030204" pitchFamily="34" charset="0"/>
                <a:cs typeface="Times New Roman" panose="02020603050405020304" pitchFamily="18" charset="0"/>
              </a:rPr>
              <a:t>Causati da</a:t>
            </a:r>
            <a:r>
              <a:rPr lang="it-CH" sz="1600"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 farmaci (neurolettici, antiemetici) e tossine</a:t>
            </a:r>
          </a:p>
          <a:p>
            <a:pPr marL="285750" indent="-285750">
              <a:lnSpc>
                <a:spcPct val="107000"/>
              </a:lnSpc>
              <a:spcAft>
                <a:spcPts val="800"/>
              </a:spcAft>
              <a:buFontTx/>
              <a:buChar char="-"/>
            </a:pPr>
            <a:r>
              <a:rPr lang="it-CH" sz="1600" kern="100">
                <a:solidFill>
                  <a:srgbClr val="474747"/>
                </a:solidFill>
                <a:effectLst/>
                <a:latin typeface="Papyrus" panose="03070502060502030205" pitchFamily="66" charset="0"/>
                <a:ea typeface="Calibri" panose="020F0502020204030204" pitchFamily="34" charset="0"/>
                <a:cs typeface="Times New Roman" panose="02020603050405020304" pitchFamily="18" charset="0"/>
              </a:rPr>
              <a:t>malattie metaboliche (sindro</a:t>
            </a:r>
            <a:r>
              <a:rPr lang="it-CH" sz="1600" kern="0">
                <a:solidFill>
                  <a:srgbClr val="001D35"/>
                </a:solidFill>
                <a:effectLst/>
                <a:latin typeface="Papyrus" panose="03070502060502030205" pitchFamily="66" charset="0"/>
                <a:ea typeface="Times New Roman" panose="02020603050405020304" pitchFamily="18" charset="0"/>
                <a:cs typeface="Times New Roman" panose="02020603050405020304" pitchFamily="18" charset="0"/>
              </a:rPr>
              <a:t>me metabolica: È un insieme di condizioni cardiovascolari che include obesità, ipertensione, diabete e dislipidemia)</a:t>
            </a:r>
          </a:p>
          <a:p>
            <a:pPr>
              <a:lnSpc>
                <a:spcPct val="107000"/>
              </a:lnSpc>
              <a:spcAft>
                <a:spcPts val="800"/>
              </a:spcAft>
            </a:pPr>
            <a:endParaRPr lang="it-CH" sz="1600" kern="0">
              <a:solidFill>
                <a:srgbClr val="001D35"/>
              </a:solidFill>
              <a:latin typeface="Papyrus" panose="03070502060502030205" pitchFamily="66" charset="0"/>
              <a:ea typeface="Calibri" panose="020F0502020204030204" pitchFamily="34" charset="0"/>
              <a:cs typeface="Times New Roman" panose="02020603050405020304" pitchFamily="18" charset="0"/>
            </a:endParaRPr>
          </a:p>
          <a:p>
            <a:endParaRPr lang="it-CH"/>
          </a:p>
          <a:p>
            <a:pPr marL="285750" indent="-285750">
              <a:buFontTx/>
              <a:buChar char="-"/>
            </a:pPr>
            <a:endParaRPr lang="it-CH"/>
          </a:p>
          <a:p>
            <a:pPr marL="285750" indent="-285750">
              <a:buFontTx/>
              <a:buChar char="-"/>
            </a:pPr>
            <a:endParaRPr lang="it-CH"/>
          </a:p>
          <a:p>
            <a:pPr marL="285750" indent="-285750">
              <a:buFontTx/>
              <a:buChar char="-"/>
            </a:pPr>
            <a:endParaRPr lang="it-CH"/>
          </a:p>
          <a:p>
            <a:pPr marL="285750" indent="-285750">
              <a:buFontTx/>
              <a:buChar char="-"/>
            </a:pPr>
            <a:endParaRPr lang="it-CH"/>
          </a:p>
          <a:p>
            <a:pPr marL="285750" indent="-285750">
              <a:buFontTx/>
              <a:buChar char="-"/>
            </a:pPr>
            <a:endParaRPr lang="it-CH"/>
          </a:p>
          <a:p>
            <a:pPr marL="285750" indent="-285750">
              <a:buFontTx/>
              <a:buChar char="-"/>
            </a:pPr>
            <a:endParaRPr lang="it-CH"/>
          </a:p>
          <a:p>
            <a:pPr marL="285750" indent="-285750">
              <a:buFontTx/>
              <a:buChar char="-"/>
            </a:pPr>
            <a:endParaRPr lang="it-CH"/>
          </a:p>
        </p:txBody>
      </p:sp>
    </p:spTree>
    <p:extLst>
      <p:ext uri="{BB962C8B-B14F-4D97-AF65-F5344CB8AC3E}">
        <p14:creationId xmlns:p14="http://schemas.microsoft.com/office/powerpoint/2010/main" val="611855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066CF06-483D-3F04-19C1-B8955C344E6A}"/>
              </a:ext>
            </a:extLst>
          </p:cNvPr>
          <p:cNvSpPr txBox="1"/>
          <p:nvPr/>
        </p:nvSpPr>
        <p:spPr>
          <a:xfrm>
            <a:off x="423949" y="74815"/>
            <a:ext cx="11768052" cy="6889065"/>
          </a:xfrm>
          <a:prstGeom prst="rect">
            <a:avLst/>
          </a:prstGeom>
          <a:noFill/>
        </p:spPr>
        <p:txBody>
          <a:bodyPr wrap="square">
            <a:spAutoFit/>
          </a:bodyPr>
          <a:lstStyle/>
          <a:p>
            <a:r>
              <a:rPr lang="it-IT" sz="2000" b="1" i="0">
                <a:solidFill>
                  <a:srgbClr val="174F6D"/>
                </a:solidFill>
                <a:effectLst/>
                <a:latin typeface="Algerian" panose="04020705040A02060702" pitchFamily="82" charset="0"/>
              </a:rPr>
              <a:t>Parkinsonismi atipici:  </a:t>
            </a:r>
            <a:r>
              <a:rPr lang="it-IT" sz="1800">
                <a:latin typeface="Papyrus" panose="03070502060502030205" pitchFamily="66" charset="0"/>
              </a:rPr>
              <a:t>la causa rimane sconosciuta</a:t>
            </a:r>
            <a:endParaRPr lang="it-CH" sz="1800">
              <a:latin typeface="Papyrus" panose="03070502060502030205" pitchFamily="66" charset="0"/>
            </a:endParaRPr>
          </a:p>
          <a:p>
            <a:endParaRPr lang="it-IT" b="1">
              <a:solidFill>
                <a:srgbClr val="174F6D"/>
              </a:solidFill>
              <a:latin typeface="Open Sans" panose="020B0606030504020204" pitchFamily="34" charset="0"/>
            </a:endParaRPr>
          </a:p>
          <a:p>
            <a:r>
              <a:rPr lang="it-IT" sz="1600" b="1" i="0">
                <a:solidFill>
                  <a:srgbClr val="0070C0"/>
                </a:solidFill>
                <a:effectLst/>
                <a:latin typeface="Papyrus" panose="03070502060502030205" pitchFamily="66" charset="0"/>
              </a:rPr>
              <a:t>- La paralisi sopranucleare progressiva  (PSP)</a:t>
            </a:r>
            <a:endParaRPr lang="it-IT" sz="1600" b="1">
              <a:solidFill>
                <a:srgbClr val="0070C0"/>
              </a:solidFill>
              <a:latin typeface="Papyrus" panose="03070502060502030205" pitchFamily="66" charset="0"/>
            </a:endParaRPr>
          </a:p>
          <a:p>
            <a:r>
              <a:rPr lang="it-IT" sz="1600" i="0">
                <a:effectLst/>
                <a:latin typeface="Papyrus" panose="03070502060502030205" pitchFamily="66" charset="0"/>
              </a:rPr>
              <a:t>è caratterizzata da movimenti lenti, rigidità muscolare, </a:t>
            </a:r>
            <a:r>
              <a:rPr lang="it-IT" sz="1600">
                <a:latin typeface="Papyrus" panose="03070502060502030205" pitchFamily="66" charset="0"/>
              </a:rPr>
              <a:t>deambulazione instabile con tendenza a cadere all’indietro,  l’eloquio e la deglutizione sono  difficili, </a:t>
            </a:r>
            <a:r>
              <a:rPr lang="it-IT" sz="1600" i="0">
                <a:effectLst/>
                <a:latin typeface="Papyrus" panose="03070502060502030205" pitchFamily="66" charset="0"/>
              </a:rPr>
              <a:t>,  incapacità di muovere gli occhi. </a:t>
            </a:r>
          </a:p>
          <a:p>
            <a:r>
              <a:rPr lang="it-IT" sz="1600" b="1" i="0">
                <a:solidFill>
                  <a:srgbClr val="174F6D"/>
                </a:solidFill>
                <a:effectLst/>
                <a:latin typeface="Papyrus" panose="03070502060502030205" pitchFamily="66" charset="0"/>
              </a:rPr>
              <a:t> </a:t>
            </a:r>
            <a:r>
              <a:rPr lang="it-IT" sz="1600" b="0" i="0">
                <a:solidFill>
                  <a:srgbClr val="212529"/>
                </a:solidFill>
                <a:effectLst/>
                <a:latin typeface="Papyrus" panose="03070502060502030205" pitchFamily="66" charset="0"/>
              </a:rPr>
              <a:t>Questa patologia progredisce più rapidamente rispetto al Parkinson, causa episodi di cadute prima, e causa grave rigidità muscolare e invalidità, solitamente entro 5 anni. La morte, spesso dovuta all’aspirazione (inalazione di secrezioni orali e/o cibo o liquidi ingeriti), si verifica di solito entro 10 anni dall’insorgenza dei sintomi.</a:t>
            </a:r>
            <a:endParaRPr lang="it-IT" sz="1600">
              <a:solidFill>
                <a:srgbClr val="212529"/>
              </a:solidFill>
              <a:latin typeface="Papyrus" panose="03070502060502030205" pitchFamily="66" charset="0"/>
            </a:endParaRPr>
          </a:p>
          <a:p>
            <a:r>
              <a:rPr lang="it-IT" sz="1600">
                <a:solidFill>
                  <a:srgbClr val="212529"/>
                </a:solidFill>
                <a:latin typeface="Papyrus" panose="03070502060502030205" pitchFamily="66" charset="0"/>
              </a:rPr>
              <a:t>Non esistono cure per la paralisi sopranucleare progressiva. </a:t>
            </a:r>
            <a:endParaRPr lang="it-IT" sz="1600" b="0" i="0">
              <a:solidFill>
                <a:srgbClr val="212529"/>
              </a:solidFill>
              <a:effectLst/>
              <a:latin typeface="Papyrus" panose="03070502060502030205" pitchFamily="66" charset="0"/>
            </a:endParaRPr>
          </a:p>
          <a:p>
            <a:pPr algn="l"/>
            <a:r>
              <a:rPr lang="it-IT" sz="1600" b="0" i="0">
                <a:solidFill>
                  <a:srgbClr val="212529"/>
                </a:solidFill>
                <a:effectLst/>
                <a:latin typeface="Papyrus" panose="03070502060502030205" pitchFamily="66" charset="0"/>
              </a:rPr>
              <a:t>Talvolta, i farmaci utilizzati per trattare la malattia di Parkinson offrono un sollievo temporaneo alla rigidità e modo molto meno efficace rispetto a quanto avviene nella malattia di Parkinson.</a:t>
            </a:r>
          </a:p>
          <a:p>
            <a:pPr>
              <a:spcBef>
                <a:spcPts val="1800"/>
              </a:spcBef>
              <a:spcAft>
                <a:spcPts val="400"/>
              </a:spcAft>
              <a:buNone/>
            </a:pPr>
            <a:r>
              <a:rPr lang="it-CH" sz="1600" b="1" kern="1800" spc="-85">
                <a:solidFill>
                  <a:srgbClr val="282828"/>
                </a:solidFill>
                <a:effectLst/>
                <a:latin typeface="Papyrus" panose="03070502060502030205" pitchFamily="66" charset="0"/>
                <a:ea typeface="Times New Roman" panose="02020603050405020304" pitchFamily="18" charset="0"/>
                <a:cs typeface="Times New Roman" panose="02020603050405020304" pitchFamily="18" charset="0"/>
              </a:rPr>
              <a:t>- </a:t>
            </a:r>
            <a:r>
              <a:rPr lang="it-CH" sz="1600" b="1" kern="1800" spc="-85">
                <a:solidFill>
                  <a:srgbClr val="0070C0"/>
                </a:solidFill>
                <a:effectLst/>
                <a:latin typeface="Papyrus" panose="03070502060502030205" pitchFamily="66" charset="0"/>
                <a:ea typeface="Times New Roman" panose="02020603050405020304" pitchFamily="18" charset="0"/>
                <a:cs typeface="Times New Roman" panose="02020603050405020304" pitchFamily="18" charset="0"/>
              </a:rPr>
              <a:t>Atrofia multisistemica (MSA)</a:t>
            </a:r>
            <a:r>
              <a:rPr lang="it-CH" sz="1600" b="1" kern="100" spc="10">
                <a:solidFill>
                  <a:srgbClr val="0070C0"/>
                </a:solidFill>
                <a:effectLst/>
                <a:latin typeface="Papyrus" panose="03070502060502030205" pitchFamily="66" charset="0"/>
                <a:ea typeface="Times New Roman" panose="02020603050405020304" pitchFamily="18" charset="0"/>
                <a:cs typeface="Times New Roman" panose="02020603050405020304" pitchFamily="18" charset="0"/>
              </a:rPr>
              <a:t>, </a:t>
            </a:r>
            <a:r>
              <a:rPr lang="it-IT" sz="1600" b="0" i="0">
                <a:solidFill>
                  <a:srgbClr val="1F1F1F"/>
                </a:solidFill>
                <a:effectLst/>
                <a:latin typeface="Papyrus" panose="03070502060502030205" pitchFamily="66" charset="0"/>
              </a:rPr>
              <a:t>è una </a:t>
            </a:r>
            <a:r>
              <a:rPr lang="it-IT" sz="1600" b="0" i="0">
                <a:solidFill>
                  <a:srgbClr val="040C28"/>
                </a:solidFill>
                <a:effectLst/>
                <a:latin typeface="Papyrus" panose="03070502060502030205" pitchFamily="66" charset="0"/>
              </a:rPr>
              <a:t>malattia neurodegenerativa progressiva e letale che causa sintomi simili a quelli della malattia di Parkinson (perdita di coordinazione motoria, problemi alla deambulazione, tremori , rigidità e malfunzionamento dei processi corporei interni</a:t>
            </a:r>
            <a:r>
              <a:rPr lang="it-IT" sz="1600" b="0" i="0">
                <a:solidFill>
                  <a:srgbClr val="1F1F1F"/>
                </a:solidFill>
                <a:effectLst/>
                <a:latin typeface="Papyrus" panose="03070502060502030205" pitchFamily="66" charset="0"/>
              </a:rPr>
              <a:t> (ipotensione ortostatica, disfagia,  problemi alla minzione, stipsi).</a:t>
            </a:r>
          </a:p>
          <a:p>
            <a:pPr>
              <a:spcAft>
                <a:spcPts val="800"/>
              </a:spcAft>
              <a:buNone/>
            </a:pPr>
            <a:r>
              <a:rPr lang="it-CH" sz="1600" kern="100">
                <a:solidFill>
                  <a:srgbClr val="212529"/>
                </a:solidFill>
                <a:effectLst/>
                <a:latin typeface="Papyrus" panose="03070502060502030205" pitchFamily="66" charset="0"/>
                <a:ea typeface="Calibri" panose="020F0502020204030204" pitchFamily="34" charset="0"/>
                <a:cs typeface="Times New Roman" panose="02020603050405020304" pitchFamily="18" charset="0"/>
              </a:rPr>
              <a:t>L'età media all'esordio è di circa 53 anni; dopo la comparsa dei sintomi, i pazienti vivono circa 9-10 anni.</a:t>
            </a:r>
            <a:endParaRPr lang="it-CH" sz="1600" kern="100">
              <a:effectLst/>
              <a:latin typeface="Papyrus" panose="03070502060502030205" pitchFamily="66" charset="0"/>
              <a:ea typeface="Calibri" panose="020F0502020204030204" pitchFamily="34" charset="0"/>
              <a:cs typeface="Times New Roman" panose="02020603050405020304" pitchFamily="18" charset="0"/>
            </a:endParaRPr>
          </a:p>
          <a:p>
            <a:pPr>
              <a:spcAft>
                <a:spcPts val="800"/>
              </a:spcAft>
            </a:pPr>
            <a:r>
              <a:rPr lang="it-IT" sz="1600" b="0" i="0">
                <a:solidFill>
                  <a:srgbClr val="212529"/>
                </a:solidFill>
                <a:effectLst/>
                <a:latin typeface="Papyrus" panose="03070502060502030205" pitchFamily="66" charset="0"/>
              </a:rPr>
              <a:t>Nessun trattamento può curare l’atrofia multisistemica</a:t>
            </a:r>
          </a:p>
          <a:p>
            <a:pPr algn="l">
              <a:buNone/>
            </a:pPr>
            <a:r>
              <a:rPr lang="it-IT" sz="1600" b="1">
                <a:latin typeface="Papyrus" panose="03070502060502030205" pitchFamily="66" charset="0"/>
              </a:rPr>
              <a:t>- </a:t>
            </a:r>
            <a:r>
              <a:rPr lang="it-IT" sz="1600" b="1">
                <a:solidFill>
                  <a:srgbClr val="0070C0"/>
                </a:solidFill>
                <a:latin typeface="Papyrus" panose="03070502060502030205" pitchFamily="66" charset="0"/>
              </a:rPr>
              <a:t>La Degenerazione cortico-basale (DCB) </a:t>
            </a:r>
            <a:r>
              <a:rPr lang="it-IT" sz="1600">
                <a:latin typeface="Papyrus" panose="03070502060502030205" pitchFamily="66" charset="0"/>
              </a:rPr>
              <a:t>è una malattia neurodegenerativa rara, progressiva, caratterizzata dalla perdita delle cellule nervose e dal restringimento di alcune aree cerebrali. In sostanza, colpisce le cellule nervose che controllano il movimento, l'equilibrio, la vista, il linguaggio e la deglutizione. </a:t>
            </a:r>
          </a:p>
          <a:p>
            <a:r>
              <a:rPr lang="it-CH" sz="1600" b="1">
                <a:solidFill>
                  <a:srgbClr val="333333"/>
                </a:solidFill>
                <a:effectLst/>
                <a:latin typeface="Papyrus" panose="03070502060502030205" pitchFamily="66" charset="0"/>
                <a:ea typeface="Calibri" panose="020F0502020204030204" pitchFamily="34" charset="0"/>
              </a:rPr>
              <a:t> sintomi</a:t>
            </a:r>
            <a:r>
              <a:rPr lang="it-CH" sz="1600">
                <a:solidFill>
                  <a:srgbClr val="333333"/>
                </a:solidFill>
                <a:effectLst/>
                <a:latin typeface="Papyrus" panose="03070502060502030205" pitchFamily="66" charset="0"/>
                <a:ea typeface="Calibri" panose="020F0502020204030204" pitchFamily="34" charset="0"/>
              </a:rPr>
              <a:t> iniziali si presentano intorno ai 60 anni di età, dapprima limitati a un lato del corpo per poi estendersi a entrambi con il progredire della malattia. I sintomi sono simili a quelli della </a:t>
            </a:r>
            <a:r>
              <a:rPr lang="it-CH" sz="1600" i="1">
                <a:solidFill>
                  <a:srgbClr val="333333"/>
                </a:solidFill>
                <a:effectLst/>
                <a:latin typeface="Papyrus" panose="03070502060502030205" pitchFamily="66" charset="0"/>
                <a:ea typeface="Calibri" panose="020F0502020204030204" pitchFamily="34" charset="0"/>
              </a:rPr>
              <a:t>malattia di Parkinson, </a:t>
            </a:r>
            <a:r>
              <a:rPr lang="it-CH" sz="1600">
                <a:solidFill>
                  <a:srgbClr val="333333"/>
                </a:solidFill>
                <a:effectLst/>
                <a:latin typeface="Papyrus" panose="03070502060502030205" pitchFamily="66" charset="0"/>
                <a:ea typeface="Calibri" panose="020F0502020204030204" pitchFamily="34" charset="0"/>
              </a:rPr>
              <a:t> problemi di  di memoria e più in </a:t>
            </a:r>
            <a:r>
              <a:rPr lang="it-CH" sz="1600">
                <a:effectLst/>
                <a:latin typeface="Papyrus" panose="03070502060502030205" pitchFamily="66" charset="0"/>
                <a:ea typeface="Calibri" panose="020F0502020204030204" pitchFamily="34" charset="0"/>
              </a:rPr>
              <a:t>generale declino cognitivo.</a:t>
            </a:r>
            <a:endParaRPr lang="it-CH" sz="1600">
              <a:latin typeface="Papyrus" panose="03070502060502030205" pitchFamily="66" charset="0"/>
            </a:endParaRPr>
          </a:p>
          <a:p>
            <a:r>
              <a:rPr lang="it-IT" sz="1600">
                <a:latin typeface="Papyrus" panose="03070502060502030205" pitchFamily="66" charset="0"/>
              </a:rPr>
              <a:t>La L</a:t>
            </a:r>
            <a:r>
              <a:rPr lang="it-IT" sz="1600" i="0">
                <a:effectLst/>
                <a:latin typeface="Papyrus" panose="03070502060502030205" pitchFamily="66" charset="0"/>
              </a:rPr>
              <a:t>evodopa, induce spesso un miglioramento solo in alcuni casi e non sempre di entità rilevante</a:t>
            </a:r>
          </a:p>
          <a:p>
            <a:endParaRPr lang="it-CH" sz="1600">
              <a:latin typeface="Papyrus" panose="03070502060502030205" pitchFamily="66" charset="0"/>
            </a:endParaRPr>
          </a:p>
          <a:p>
            <a:endParaRPr lang="it-CH"/>
          </a:p>
          <a:p>
            <a:endParaRPr lang="it-CH"/>
          </a:p>
        </p:txBody>
      </p:sp>
    </p:spTree>
    <p:extLst>
      <p:ext uri="{BB962C8B-B14F-4D97-AF65-F5344CB8AC3E}">
        <p14:creationId xmlns:p14="http://schemas.microsoft.com/office/powerpoint/2010/main" val="133435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8989F80-4D12-D77F-62F0-C1A49E017615}"/>
              </a:ext>
            </a:extLst>
          </p:cNvPr>
          <p:cNvSpPr txBox="1"/>
          <p:nvPr/>
        </p:nvSpPr>
        <p:spPr>
          <a:xfrm>
            <a:off x="529095" y="182880"/>
            <a:ext cx="11239713" cy="2708434"/>
          </a:xfrm>
          <a:prstGeom prst="rect">
            <a:avLst/>
          </a:prstGeom>
          <a:noFill/>
        </p:spPr>
        <p:txBody>
          <a:bodyPr wrap="square" rtlCol="0">
            <a:spAutoFit/>
          </a:bodyPr>
          <a:lstStyle/>
          <a:p>
            <a:pPr algn="l">
              <a:spcAft>
                <a:spcPts val="750"/>
              </a:spcAft>
            </a:pPr>
            <a:r>
              <a:rPr lang="it-IT" sz="2400" i="0" cap="all">
                <a:solidFill>
                  <a:srgbClr val="00B0F0"/>
                </a:solidFill>
                <a:effectLst/>
                <a:latin typeface="Algerian" panose="04020705040A02060702" pitchFamily="82" charset="0"/>
              </a:rPr>
              <a:t>ESERCIZIO FISICO E ATTIVITÀ fanno LA DIFFERENZA</a:t>
            </a:r>
          </a:p>
          <a:p>
            <a:pPr algn="l">
              <a:spcAft>
                <a:spcPts val="750"/>
              </a:spcAft>
            </a:pPr>
            <a:r>
              <a:rPr lang="it-IT" cap="all">
                <a:solidFill>
                  <a:srgbClr val="000000"/>
                </a:solidFill>
                <a:latin typeface="Papyrus" panose="03070502060502030205" pitchFamily="66" charset="0"/>
              </a:rPr>
              <a:t>E’ </a:t>
            </a:r>
            <a:r>
              <a:rPr lang="it-IT">
                <a:solidFill>
                  <a:srgbClr val="000000"/>
                </a:solidFill>
                <a:latin typeface="Papyrus" panose="03070502060502030205" pitchFamily="66" charset="0"/>
              </a:rPr>
              <a:t>c</a:t>
            </a:r>
            <a:r>
              <a:rPr lang="it-IT" b="0" i="0">
                <a:solidFill>
                  <a:srgbClr val="000000"/>
                </a:solidFill>
                <a:effectLst/>
                <a:latin typeface="Papyrus" panose="03070502060502030205" pitchFamily="66" charset="0"/>
              </a:rPr>
              <a:t>omprovato da numerosi studi scientifici che l’attività fisica è un elemento fondamentale per rallentare la progressione della malattia. </a:t>
            </a:r>
            <a:r>
              <a:rPr lang="it-IT" b="1" i="0">
                <a:solidFill>
                  <a:srgbClr val="000000"/>
                </a:solidFill>
                <a:effectLst/>
                <a:latin typeface="Papyrus" panose="03070502060502030205" pitchFamily="66" charset="0"/>
              </a:rPr>
              <a:t>L’attività fisica costante non solo rallenta la malattia ma è in grado di alleviare sia i sintomi motori che i sintomi non motori</a:t>
            </a:r>
            <a:r>
              <a:rPr lang="it-IT" b="0" i="0">
                <a:solidFill>
                  <a:srgbClr val="000000"/>
                </a:solidFill>
                <a:effectLst/>
                <a:latin typeface="Papyrus" panose="03070502060502030205" pitchFamily="66" charset="0"/>
              </a:rPr>
              <a:t>.</a:t>
            </a:r>
          </a:p>
          <a:p>
            <a:pPr algn="l">
              <a:spcAft>
                <a:spcPts val="750"/>
              </a:spcAft>
            </a:pPr>
            <a:r>
              <a:rPr lang="it-IT" b="1" i="0">
                <a:solidFill>
                  <a:srgbClr val="252424"/>
                </a:solidFill>
                <a:effectLst/>
                <a:latin typeface="Papyrus" panose="03070502060502030205" pitchFamily="66" charset="0"/>
              </a:rPr>
              <a:t>L’esercizio fisico incide anche su quegli aspetti della vita che includono la sfera emotiva,  le funzioni psichiche,  riduce ansia e stress (che aumentano i sintomi della malattia), aumenta il sistema immunitario, aumenta la socializzazione e limita anche il rischio di declino cognitivo nel tempo</a:t>
            </a:r>
            <a:r>
              <a:rPr lang="it-IT" b="0" i="0">
                <a:solidFill>
                  <a:srgbClr val="252424"/>
                </a:solidFill>
                <a:effectLst/>
                <a:latin typeface="Papyrus" panose="03070502060502030205" pitchFamily="66" charset="0"/>
              </a:rPr>
              <a:t>.</a:t>
            </a:r>
            <a:endParaRPr lang="it-IT" b="0" i="0">
              <a:solidFill>
                <a:srgbClr val="000000"/>
              </a:solidFill>
              <a:effectLst/>
              <a:latin typeface="Papyrus" panose="03070502060502030205" pitchFamily="66" charset="0"/>
            </a:endParaRPr>
          </a:p>
          <a:p>
            <a:r>
              <a:rPr lang="it-CH">
                <a:solidFill>
                  <a:srgbClr val="FF0000"/>
                </a:solidFill>
                <a:latin typeface="Papyrus" panose="03070502060502030205" pitchFamily="66" charset="0"/>
              </a:rPr>
              <a:t>                                                                        </a:t>
            </a:r>
          </a:p>
        </p:txBody>
      </p:sp>
      <p:sp>
        <p:nvSpPr>
          <p:cNvPr id="3" name="AutoShape 2">
            <a:extLst>
              <a:ext uri="{FF2B5EF4-FFF2-40B4-BE49-F238E27FC236}">
                <a16:creationId xmlns:a16="http://schemas.microsoft.com/office/drawing/2014/main" id="{B5566074-BA41-BD03-62F5-6EDDA9FDD731}"/>
              </a:ext>
            </a:extLst>
          </p:cNvPr>
          <p:cNvSpPr>
            <a:spLocks noChangeAspect="1" noChangeArrowheads="1"/>
          </p:cNvSpPr>
          <p:nvPr/>
        </p:nvSpPr>
        <p:spPr bwMode="auto">
          <a:xfrm>
            <a:off x="778349" y="3276599"/>
            <a:ext cx="10741206" cy="5470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CH"/>
          </a:p>
        </p:txBody>
      </p:sp>
      <p:sp>
        <p:nvSpPr>
          <p:cNvPr id="5" name="CasellaDiTesto 4">
            <a:extLst>
              <a:ext uri="{FF2B5EF4-FFF2-40B4-BE49-F238E27FC236}">
                <a16:creationId xmlns:a16="http://schemas.microsoft.com/office/drawing/2014/main" id="{6B6F9988-B8AB-D495-5FA5-AD710842884B}"/>
              </a:ext>
            </a:extLst>
          </p:cNvPr>
          <p:cNvSpPr txBox="1"/>
          <p:nvPr/>
        </p:nvSpPr>
        <p:spPr>
          <a:xfrm>
            <a:off x="423192" y="2596747"/>
            <a:ext cx="11239713" cy="3098284"/>
          </a:xfrm>
          <a:prstGeom prst="rect">
            <a:avLst/>
          </a:prstGeom>
          <a:noFill/>
        </p:spPr>
        <p:txBody>
          <a:bodyPr wrap="square">
            <a:spAutoFit/>
          </a:bodyPr>
          <a:lstStyle/>
          <a:p>
            <a:pPr marR="205105" algn="l">
              <a:lnSpc>
                <a:spcPts val="1043"/>
              </a:lnSpc>
            </a:pPr>
            <a:endParaRPr lang="it-IT" sz="2400" b="0" i="0">
              <a:solidFill>
                <a:srgbClr val="00B0F0"/>
              </a:solidFill>
              <a:effectLst/>
            </a:endParaRPr>
          </a:p>
          <a:p>
            <a:pPr marR="205105" algn="l">
              <a:lnSpc>
                <a:spcPts val="1043"/>
              </a:lnSpc>
            </a:pPr>
            <a:endParaRPr lang="it-IT" sz="2400">
              <a:solidFill>
                <a:srgbClr val="00B0F0"/>
              </a:solidFill>
            </a:endParaRPr>
          </a:p>
          <a:p>
            <a:pPr marR="205105" algn="l">
              <a:lnSpc>
                <a:spcPts val="1043"/>
              </a:lnSpc>
            </a:pPr>
            <a:endParaRPr lang="it-IT" sz="2400" b="0" i="0">
              <a:solidFill>
                <a:srgbClr val="00B0F0"/>
              </a:solidFill>
              <a:effectLst/>
            </a:endParaRPr>
          </a:p>
          <a:p>
            <a:pPr algn="l">
              <a:lnSpc>
                <a:spcPts val="1043"/>
              </a:lnSpc>
            </a:pPr>
            <a:r>
              <a:rPr lang="it-IT" sz="2400" b="0" i="0">
                <a:solidFill>
                  <a:srgbClr val="00B0F0"/>
                </a:solidFill>
                <a:effectLst/>
              </a:rPr>
              <a:t> </a:t>
            </a:r>
            <a:r>
              <a:rPr lang="it-IT" sz="2400" b="0" i="0">
                <a:solidFill>
                  <a:srgbClr val="00B0F0"/>
                </a:solidFill>
                <a:effectLst/>
                <a:latin typeface="Algerian" panose="04020705040A02060702" pitchFamily="82" charset="0"/>
              </a:rPr>
              <a:t>perché la boxe:</a:t>
            </a:r>
          </a:p>
          <a:p>
            <a:pPr algn="l">
              <a:lnSpc>
                <a:spcPts val="1043"/>
              </a:lnSpc>
            </a:pPr>
            <a:endParaRPr lang="it-IT">
              <a:solidFill>
                <a:srgbClr val="222222"/>
              </a:solidFill>
              <a:latin typeface="Algerian" panose="04020705040A02060702" pitchFamily="82" charset="0"/>
            </a:endParaRPr>
          </a:p>
          <a:p>
            <a:r>
              <a:rPr lang="it-IT" b="0" i="0">
                <a:solidFill>
                  <a:srgbClr val="222222"/>
                </a:solidFill>
                <a:effectLst/>
                <a:latin typeface="Papyrus" panose="03070502060502030205" pitchFamily="66" charset="0"/>
              </a:rPr>
              <a:t>La boxe è una disciplina completa</a:t>
            </a:r>
            <a:r>
              <a:rPr lang="it-IT">
                <a:solidFill>
                  <a:srgbClr val="222222"/>
                </a:solidFill>
                <a:latin typeface="Papyrus" panose="03070502060502030205" pitchFamily="66" charset="0"/>
              </a:rPr>
              <a:t>, che lavora su:</a:t>
            </a:r>
          </a:p>
          <a:p>
            <a:r>
              <a:rPr lang="it-CH">
                <a:latin typeface="Papyrus" panose="03070502060502030205" pitchFamily="66" charset="0"/>
              </a:rPr>
              <a:t>Agilità, equilibrio, forza, resistenza, coordinazione mano-occhio, concentrazione, riduce lo stress</a:t>
            </a:r>
          </a:p>
          <a:p>
            <a:pPr marR="0" algn="l">
              <a:spcAft>
                <a:spcPts val="50"/>
              </a:spcAft>
            </a:pPr>
            <a:endParaRPr lang="it-IT" sz="800" b="0" i="0">
              <a:solidFill>
                <a:srgbClr val="222222"/>
              </a:solidFill>
              <a:effectLst/>
              <a:latin typeface="Papyrus" panose="03070502060502030205" pitchFamily="66" charset="0"/>
            </a:endParaRPr>
          </a:p>
          <a:p>
            <a:r>
              <a:rPr lang="it-IT">
                <a:solidFill>
                  <a:srgbClr val="222222"/>
                </a:solidFill>
                <a:latin typeface="Papyrus" panose="03070502060502030205" pitchFamily="66" charset="0"/>
              </a:rPr>
              <a:t>Sin dall'ideazione di Rock Steady Boxing, decine di studi di ricerca hanno dimostrato che l'esercizio fisico intenso e forzato può contrastare i sintomi del Parkinson.</a:t>
            </a:r>
          </a:p>
          <a:p>
            <a:pPr marR="0" algn="l">
              <a:spcAft>
                <a:spcPts val="50"/>
              </a:spcAft>
            </a:pPr>
            <a:r>
              <a:rPr lang="it-IT" b="0" i="0">
                <a:solidFill>
                  <a:srgbClr val="222222"/>
                </a:solidFill>
                <a:effectLst/>
                <a:latin typeface="Papyrus" panose="03070502060502030205" pitchFamily="66" charset="0"/>
              </a:rPr>
              <a:t>Quindi, invece di concentrarci sui sintomi della malattia di qualcuno, si usa un regime di allenamento da pugili per combattere i sintomi del Parkinson, il che può essere più divertente della terapia! </a:t>
            </a:r>
          </a:p>
          <a:p>
            <a:pPr marR="0" algn="l">
              <a:spcAft>
                <a:spcPts val="50"/>
              </a:spcAft>
            </a:pPr>
            <a:r>
              <a:rPr lang="it-IT">
                <a:solidFill>
                  <a:srgbClr val="222222"/>
                </a:solidFill>
                <a:latin typeface="Papyrus" panose="03070502060502030205" pitchFamily="66" charset="0"/>
              </a:rPr>
              <a:t>L</a:t>
            </a:r>
            <a:r>
              <a:rPr lang="it-IT" b="0" i="0">
                <a:solidFill>
                  <a:srgbClr val="222222"/>
                </a:solidFill>
                <a:effectLst/>
                <a:latin typeface="Papyrus" panose="03070502060502030205" pitchFamily="66" charset="0"/>
              </a:rPr>
              <a:t>a metafora del «combattere» oltre a essere molto stimolante durante gli esercizi, instaura nella persona lo spirito combattivo per sentirsi attivo </a:t>
            </a:r>
            <a:r>
              <a:rPr lang="it-IT">
                <a:solidFill>
                  <a:srgbClr val="222222"/>
                </a:solidFill>
                <a:latin typeface="Papyrus" panose="03070502060502030205" pitchFamily="66" charset="0"/>
              </a:rPr>
              <a:t>nel</a:t>
            </a:r>
            <a:r>
              <a:rPr lang="it-IT" b="0" i="0">
                <a:solidFill>
                  <a:srgbClr val="222222"/>
                </a:solidFill>
                <a:effectLst/>
                <a:latin typeface="Papyrus" panose="03070502060502030205" pitchFamily="66" charset="0"/>
              </a:rPr>
              <a:t>  «combattere»  la malattia,</a:t>
            </a:r>
            <a:r>
              <a:rPr lang="it-IT">
                <a:solidFill>
                  <a:srgbClr val="222222"/>
                </a:solidFill>
                <a:latin typeface="Papyrus" panose="03070502060502030205" pitchFamily="66" charset="0"/>
              </a:rPr>
              <a:t>  aiuta a sfogarsi e scaricare stress e rabbia</a:t>
            </a:r>
            <a:endParaRPr lang="it-IT" b="0" i="0">
              <a:solidFill>
                <a:srgbClr val="222222"/>
              </a:solidFill>
              <a:effectLst/>
              <a:latin typeface="Papyrus" panose="03070502060502030205" pitchFamily="66" charset="0"/>
            </a:endParaRPr>
          </a:p>
        </p:txBody>
      </p:sp>
    </p:spTree>
    <p:extLst>
      <p:ext uri="{BB962C8B-B14F-4D97-AF65-F5344CB8AC3E}">
        <p14:creationId xmlns:p14="http://schemas.microsoft.com/office/powerpoint/2010/main" val="294772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58D550-B7E8-8E3A-CF35-74DBC4D41B60}"/>
              </a:ext>
            </a:extLst>
          </p:cNvPr>
          <p:cNvSpPr txBox="1"/>
          <p:nvPr/>
        </p:nvSpPr>
        <p:spPr>
          <a:xfrm>
            <a:off x="498764" y="839585"/>
            <a:ext cx="11397961" cy="7566174"/>
          </a:xfrm>
          <a:prstGeom prst="rect">
            <a:avLst/>
          </a:prstGeom>
          <a:noFill/>
        </p:spPr>
        <p:txBody>
          <a:bodyPr wrap="square" rtlCol="0">
            <a:spAutoFit/>
          </a:bodyPr>
          <a:lstStyle/>
          <a:p>
            <a:r>
              <a:rPr lang="it-CH">
                <a:latin typeface="Papyrus" panose="03070502060502030205" pitchFamily="66" charset="0"/>
              </a:rPr>
              <a:t>Il metodo di allenamento di Rock Steady Boxing è iniziato nel 2006 a Indianapolis , USA. </a:t>
            </a:r>
          </a:p>
          <a:p>
            <a:r>
              <a:rPr lang="it-CH">
                <a:latin typeface="Papyrus" panose="03070502060502030205" pitchFamily="66" charset="0"/>
              </a:rPr>
              <a:t>E’ stato fondato  da Scott Newmann dopo che gli è stato diagnosticato la malattia di Parkinson all’età di 40 anni.</a:t>
            </a:r>
          </a:p>
          <a:p>
            <a:r>
              <a:rPr lang="it-CH">
                <a:latin typeface="Papyrus" panose="03070502060502030205" pitchFamily="66" charset="0"/>
              </a:rPr>
              <a:t>Determinato a combattere contro la malattia ha iniziato ad allenarsi con un amico alla boxe, notando il miglioramento dei suoi sintomi ha poi fondato il programma Rock Steady Boxing.</a:t>
            </a:r>
          </a:p>
          <a:p>
            <a:endParaRPr lang="it-CH">
              <a:latin typeface="Papyrus" panose="03070502060502030205" pitchFamily="66" charset="0"/>
            </a:endParaRPr>
          </a:p>
          <a:p>
            <a:r>
              <a:rPr lang="it-CH">
                <a:latin typeface="Papyrus" panose="03070502060502030205" pitchFamily="66" charset="0"/>
              </a:rPr>
              <a:t>Da allora si è diffuso in tutti gli USA fino ad arrivvare a centinaia di palestre sparse in tutti gli stati. </a:t>
            </a:r>
          </a:p>
          <a:p>
            <a:r>
              <a:rPr lang="it-CH">
                <a:latin typeface="Papyrus" panose="03070502060502030205" pitchFamily="66" charset="0"/>
              </a:rPr>
              <a:t>Si è poi diffuso in Canada, Australia, Oldanda e Italia.</a:t>
            </a:r>
          </a:p>
          <a:p>
            <a:r>
              <a:rPr lang="it-CH">
                <a:latin typeface="Papyrus" panose="03070502060502030205" pitchFamily="66" charset="0"/>
              </a:rPr>
              <a:t>Numerosi studi scientifici hanno dimostrato la sua efficacia ed il programma è stato riconosciuto dalla Parkinson’s Fondation.</a:t>
            </a:r>
          </a:p>
          <a:p>
            <a:pPr marR="205105" algn="l">
              <a:spcAft>
                <a:spcPts val="50"/>
              </a:spcAft>
            </a:pPr>
            <a:endParaRPr lang="it-IT">
              <a:solidFill>
                <a:srgbClr val="222222"/>
              </a:solidFill>
              <a:latin typeface="Papyrus" panose="03070502060502030205" pitchFamily="66" charset="0"/>
            </a:endParaRPr>
          </a:p>
          <a:p>
            <a:pPr marL="0" marR="205105" lvl="0" indent="0" algn="l" defTabSz="4572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a:ln>
                  <a:noFill/>
                </a:ln>
                <a:solidFill>
                  <a:srgbClr val="00B050"/>
                </a:solidFill>
                <a:effectLst/>
                <a:uLnTx/>
                <a:uFillTx/>
                <a:latin typeface="Papyrus" panose="03070502060502030205" pitchFamily="66" charset="0"/>
                <a:ea typeface="+mn-ea"/>
                <a:cs typeface="+mn-cs"/>
              </a:rPr>
              <a:t>IL “METODO” ROCK STEADY BOXING</a:t>
            </a:r>
          </a:p>
          <a:p>
            <a:pPr marL="0" marR="205105"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endParaRP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1. Regime del pugile (senza contatto)</a:t>
            </a: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2. Fitness funzionale del movimento</a:t>
            </a: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3.Allenamento intenso basato su circuiti</a:t>
            </a: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4. Spingere oltre i limiti percepiti</a:t>
            </a:r>
          </a:p>
          <a:p>
            <a:pPr marL="138430" marR="205105" lvl="0" indent="0" algn="l" defTabSz="457200" rtl="0" eaLnBrk="1" fontAlgn="auto" latinLnBrk="0" hangingPunct="1">
              <a:lnSpc>
                <a:spcPct val="100000"/>
              </a:lnSpc>
              <a:spcBef>
                <a:spcPts val="0"/>
              </a:spcBef>
              <a:spcAft>
                <a:spcPts val="50"/>
              </a:spcAft>
              <a:buClrTx/>
              <a:buSzTx/>
              <a:buFontTx/>
              <a:buNone/>
              <a:tabLst/>
              <a:defRPr/>
            </a:pPr>
            <a:r>
              <a:rPr kumimoji="0" lang="it-IT" sz="1800" b="0" i="0" u="none" strike="noStrike" kern="1200" cap="none" spc="0" normalizeH="0" baseline="0" noProof="0">
                <a:ln>
                  <a:noFill/>
                </a:ln>
                <a:solidFill>
                  <a:srgbClr val="222222"/>
                </a:solidFill>
                <a:effectLst/>
                <a:uLnTx/>
                <a:uFillTx/>
                <a:latin typeface="Papyrus" panose="03070502060502030205" pitchFamily="66" charset="0"/>
                <a:ea typeface="+mn-ea"/>
                <a:cs typeface="+mn-cs"/>
              </a:rPr>
              <a:t>5. DIVERTIMENTO!</a:t>
            </a:r>
          </a:p>
          <a:p>
            <a:pPr marR="205105" algn="l">
              <a:spcAft>
                <a:spcPts val="50"/>
              </a:spcAft>
            </a:pPr>
            <a:endParaRPr lang="it-IT" b="0" i="0">
              <a:solidFill>
                <a:srgbClr val="222222"/>
              </a:solidFill>
              <a:effectLst/>
              <a:latin typeface="Papyrus" panose="03070502060502030205" pitchFamily="66" charset="0"/>
            </a:endParaRPr>
          </a:p>
          <a:p>
            <a:pPr marR="205105" algn="l">
              <a:spcAft>
                <a:spcPts val="50"/>
              </a:spcAft>
            </a:pPr>
            <a:endParaRPr lang="it-IT">
              <a:solidFill>
                <a:srgbClr val="222222"/>
              </a:solidFill>
              <a:latin typeface="Papyrus" panose="03070502060502030205" pitchFamily="66" charset="0"/>
            </a:endParaRPr>
          </a:p>
          <a:p>
            <a:pPr marR="205105" algn="l">
              <a:spcAft>
                <a:spcPts val="50"/>
              </a:spcAft>
            </a:pPr>
            <a:endParaRPr lang="it-IT" b="0" i="0">
              <a:solidFill>
                <a:srgbClr val="222222"/>
              </a:solidFill>
              <a:effectLst/>
              <a:latin typeface="Papyrus" panose="03070502060502030205" pitchFamily="66" charset="0"/>
            </a:endParaRPr>
          </a:p>
          <a:p>
            <a:pPr marR="205105" algn="l">
              <a:spcAft>
                <a:spcPts val="50"/>
              </a:spcAft>
            </a:pPr>
            <a:endParaRPr lang="it-IT">
              <a:solidFill>
                <a:srgbClr val="222222"/>
              </a:solidFill>
              <a:latin typeface="Papyrus" panose="03070502060502030205" pitchFamily="66" charset="0"/>
            </a:endParaRPr>
          </a:p>
          <a:p>
            <a:pPr marR="205105" algn="l">
              <a:spcAft>
                <a:spcPts val="50"/>
              </a:spcAft>
            </a:pPr>
            <a:endParaRPr lang="it-IT" b="0" i="0">
              <a:solidFill>
                <a:srgbClr val="222222"/>
              </a:solidFill>
              <a:effectLst/>
              <a:latin typeface="Papyrus" panose="03070502060502030205" pitchFamily="66" charset="0"/>
            </a:endParaRPr>
          </a:p>
          <a:p>
            <a:pPr marR="205105" algn="l">
              <a:spcAft>
                <a:spcPts val="50"/>
              </a:spcAft>
            </a:pPr>
            <a:endParaRPr lang="it-IT">
              <a:solidFill>
                <a:srgbClr val="222222"/>
              </a:solidFill>
              <a:latin typeface="Papyrus" panose="03070502060502030205" pitchFamily="66" charset="0"/>
            </a:endParaRPr>
          </a:p>
          <a:p>
            <a:pPr marR="205105" algn="l">
              <a:spcAft>
                <a:spcPts val="50"/>
              </a:spcAft>
            </a:pPr>
            <a:endParaRPr lang="it-IT" b="0" i="0">
              <a:solidFill>
                <a:srgbClr val="222222"/>
              </a:solidFill>
              <a:effectLst/>
              <a:latin typeface="Papyrus" panose="03070502060502030205" pitchFamily="66" charset="0"/>
            </a:endParaRPr>
          </a:p>
          <a:p>
            <a:pPr marR="205105" algn="l">
              <a:spcAft>
                <a:spcPts val="50"/>
              </a:spcAft>
            </a:pPr>
            <a:endParaRPr lang="it-IT">
              <a:solidFill>
                <a:srgbClr val="222222"/>
              </a:solidFill>
              <a:latin typeface="Papyrus" panose="03070502060502030205" pitchFamily="66" charset="0"/>
            </a:endParaRPr>
          </a:p>
          <a:p>
            <a:pPr marR="205105" algn="l">
              <a:spcAft>
                <a:spcPts val="50"/>
              </a:spcAft>
            </a:pPr>
            <a:endParaRPr lang="it-IT" b="0" i="0">
              <a:solidFill>
                <a:srgbClr val="222222"/>
              </a:solidFill>
              <a:effectLst/>
              <a:latin typeface="Papyrus" panose="03070502060502030205" pitchFamily="66" charset="0"/>
            </a:endParaRPr>
          </a:p>
        </p:txBody>
      </p:sp>
      <p:pic>
        <p:nvPicPr>
          <p:cNvPr id="3" name="Immagine 2">
            <a:extLst>
              <a:ext uri="{FF2B5EF4-FFF2-40B4-BE49-F238E27FC236}">
                <a16:creationId xmlns:a16="http://schemas.microsoft.com/office/drawing/2014/main" id="{C2D26F2E-05EE-00EA-3503-44322A53F1AB}"/>
              </a:ext>
            </a:extLst>
          </p:cNvPr>
          <p:cNvPicPr>
            <a:picLocks noChangeAspect="1"/>
          </p:cNvPicPr>
          <p:nvPr/>
        </p:nvPicPr>
        <p:blipFill>
          <a:blip r:embed="rId2"/>
          <a:stretch>
            <a:fillRect/>
          </a:stretch>
        </p:blipFill>
        <p:spPr>
          <a:xfrm>
            <a:off x="7502117" y="3502855"/>
            <a:ext cx="2773920" cy="2944623"/>
          </a:xfrm>
          <a:prstGeom prst="rect">
            <a:avLst/>
          </a:prstGeom>
        </p:spPr>
      </p:pic>
    </p:spTree>
    <p:extLst>
      <p:ext uri="{BB962C8B-B14F-4D97-AF65-F5344CB8AC3E}">
        <p14:creationId xmlns:p14="http://schemas.microsoft.com/office/powerpoint/2010/main" val="16864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9CF4D38-0A5A-27B6-8C56-AF52BCF52EAE}"/>
              </a:ext>
            </a:extLst>
          </p:cNvPr>
          <p:cNvPicPr>
            <a:picLocks noChangeAspect="1"/>
          </p:cNvPicPr>
          <p:nvPr/>
        </p:nvPicPr>
        <p:blipFill>
          <a:blip r:embed="rId2"/>
          <a:srcRect l="23442" t="10122" r="17479" b="19589"/>
          <a:stretch/>
        </p:blipFill>
        <p:spPr>
          <a:xfrm>
            <a:off x="9298555" y="440576"/>
            <a:ext cx="2673927" cy="1754326"/>
          </a:xfrm>
          <a:prstGeom prst="rect">
            <a:avLst/>
          </a:prstGeom>
        </p:spPr>
      </p:pic>
      <p:pic>
        <p:nvPicPr>
          <p:cNvPr id="11" name="Immagine 10">
            <a:extLst>
              <a:ext uri="{FF2B5EF4-FFF2-40B4-BE49-F238E27FC236}">
                <a16:creationId xmlns:a16="http://schemas.microsoft.com/office/drawing/2014/main" id="{0D101F06-91EF-29C9-D761-EE4C01A08F42}"/>
              </a:ext>
            </a:extLst>
          </p:cNvPr>
          <p:cNvPicPr>
            <a:picLocks noChangeAspect="1"/>
          </p:cNvPicPr>
          <p:nvPr/>
        </p:nvPicPr>
        <p:blipFill>
          <a:blip r:embed="rId3"/>
          <a:srcRect l="7527" t="22471" r="23774" b="16182"/>
          <a:stretch/>
        </p:blipFill>
        <p:spPr>
          <a:xfrm>
            <a:off x="613928" y="4921521"/>
            <a:ext cx="4081969" cy="1936479"/>
          </a:xfrm>
          <a:prstGeom prst="rect">
            <a:avLst/>
          </a:prstGeom>
        </p:spPr>
      </p:pic>
      <p:pic>
        <p:nvPicPr>
          <p:cNvPr id="13" name="Immagine 12">
            <a:extLst>
              <a:ext uri="{FF2B5EF4-FFF2-40B4-BE49-F238E27FC236}">
                <a16:creationId xmlns:a16="http://schemas.microsoft.com/office/drawing/2014/main" id="{CD488DF4-CCDC-A9E9-D7E1-0EA0374FD965}"/>
              </a:ext>
            </a:extLst>
          </p:cNvPr>
          <p:cNvPicPr>
            <a:picLocks noChangeAspect="1"/>
          </p:cNvPicPr>
          <p:nvPr/>
        </p:nvPicPr>
        <p:blipFill>
          <a:blip r:embed="rId4"/>
          <a:srcRect l="2864" t="16054" r="12590" b="14385"/>
          <a:stretch/>
        </p:blipFill>
        <p:spPr>
          <a:xfrm>
            <a:off x="8203103" y="3429000"/>
            <a:ext cx="4081969" cy="1784215"/>
          </a:xfrm>
          <a:prstGeom prst="rect">
            <a:avLst/>
          </a:prstGeom>
        </p:spPr>
      </p:pic>
      <p:pic>
        <p:nvPicPr>
          <p:cNvPr id="15" name="Immagine 14">
            <a:extLst>
              <a:ext uri="{FF2B5EF4-FFF2-40B4-BE49-F238E27FC236}">
                <a16:creationId xmlns:a16="http://schemas.microsoft.com/office/drawing/2014/main" id="{77477F9A-0A87-22E5-F579-E5E6A3AC9529}"/>
              </a:ext>
            </a:extLst>
          </p:cNvPr>
          <p:cNvPicPr>
            <a:picLocks noChangeAspect="1"/>
          </p:cNvPicPr>
          <p:nvPr/>
        </p:nvPicPr>
        <p:blipFill>
          <a:blip r:embed="rId5"/>
          <a:srcRect l="4011" t="2722" r="6671" b="15645"/>
          <a:stretch/>
        </p:blipFill>
        <p:spPr>
          <a:xfrm>
            <a:off x="4872635" y="5083531"/>
            <a:ext cx="3153730" cy="1531188"/>
          </a:xfrm>
          <a:prstGeom prst="rect">
            <a:avLst/>
          </a:prstGeom>
        </p:spPr>
      </p:pic>
      <p:sp>
        <p:nvSpPr>
          <p:cNvPr id="5" name="CasellaDiTesto 4">
            <a:extLst>
              <a:ext uri="{FF2B5EF4-FFF2-40B4-BE49-F238E27FC236}">
                <a16:creationId xmlns:a16="http://schemas.microsoft.com/office/drawing/2014/main" id="{89CDB226-06C4-4C71-38C5-7C7FCC0DBBF0}"/>
              </a:ext>
            </a:extLst>
          </p:cNvPr>
          <p:cNvSpPr txBox="1"/>
          <p:nvPr/>
        </p:nvSpPr>
        <p:spPr>
          <a:xfrm>
            <a:off x="335707" y="326251"/>
            <a:ext cx="8957733" cy="461665"/>
          </a:xfrm>
          <a:prstGeom prst="rect">
            <a:avLst/>
          </a:prstGeom>
          <a:noFill/>
        </p:spPr>
        <p:txBody>
          <a:bodyPr wrap="square" rtlCol="0">
            <a:spAutoFit/>
          </a:bodyPr>
          <a:lstStyle/>
          <a:p>
            <a:r>
              <a:rPr lang="it-CH" sz="2400">
                <a:solidFill>
                  <a:srgbClr val="0070C0"/>
                </a:solidFill>
                <a:latin typeface="Algerian" panose="04020705040A02060702" pitchFamily="82" charset="0"/>
              </a:rPr>
              <a:t>PERCHE’ ROCK STEADY BOXING E’ UN OTTIMO ALLENAMENTO</a:t>
            </a:r>
            <a:endParaRPr lang="it-CH" sz="2400"/>
          </a:p>
        </p:txBody>
      </p:sp>
      <p:sp>
        <p:nvSpPr>
          <p:cNvPr id="6" name="CasellaDiTesto 5">
            <a:extLst>
              <a:ext uri="{FF2B5EF4-FFF2-40B4-BE49-F238E27FC236}">
                <a16:creationId xmlns:a16="http://schemas.microsoft.com/office/drawing/2014/main" id="{2D0441EA-84BA-6D61-690E-4B32838E1D6E}"/>
              </a:ext>
            </a:extLst>
          </p:cNvPr>
          <p:cNvSpPr txBox="1"/>
          <p:nvPr/>
        </p:nvSpPr>
        <p:spPr>
          <a:xfrm>
            <a:off x="433460" y="1008875"/>
            <a:ext cx="7893124" cy="4247317"/>
          </a:xfrm>
          <a:prstGeom prst="rect">
            <a:avLst/>
          </a:prstGeom>
          <a:noFill/>
        </p:spPr>
        <p:txBody>
          <a:bodyPr wrap="square" rtlCol="0">
            <a:spAutoFit/>
          </a:bodyPr>
          <a:lstStyle/>
          <a:p>
            <a:pPr>
              <a:defRPr/>
            </a:pPr>
            <a:r>
              <a:rPr lang="it-CH">
                <a:solidFill>
                  <a:prstClr val="black"/>
                </a:solidFill>
                <a:latin typeface="Papyrus" panose="03070502060502030205" pitchFamily="66" charset="0"/>
              </a:rPr>
              <a:t>Rock Steady Boxing  </a:t>
            </a:r>
            <a:r>
              <a:rPr lang="it-CH" b="1">
                <a:solidFill>
                  <a:prstClr val="black"/>
                </a:solidFill>
                <a:latin typeface="Papyrus" panose="03070502060502030205" pitchFamily="66" charset="0"/>
              </a:rPr>
              <a:t>non è solo boxe </a:t>
            </a:r>
            <a:r>
              <a:rPr lang="it-CH">
                <a:solidFill>
                  <a:prstClr val="black"/>
                </a:solidFill>
                <a:latin typeface="Papyrus" panose="03070502060502030205" pitchFamily="66" charset="0"/>
              </a:rPr>
              <a:t>senza contatto, ma è un allenamento specificatamente progettato per affrontare e migliorare i sintomi specifici del Parkinson.</a:t>
            </a:r>
          </a:p>
          <a:p>
            <a:pPr>
              <a:defRPr/>
            </a:pPr>
            <a:endParaRPr lang="it-CH">
              <a:solidFill>
                <a:prstClr val="black"/>
              </a:solidFill>
              <a:latin typeface="Papyrus" panose="03070502060502030205" pitchFamily="66" charset="0"/>
            </a:endParaRPr>
          </a:p>
          <a:p>
            <a:r>
              <a:rPr lang="it-CH">
                <a:latin typeface="Papyrus" panose="03070502060502030205" pitchFamily="66" charset="0"/>
              </a:rPr>
              <a:t>Oltre agli  esercizi fisici </a:t>
            </a:r>
            <a:r>
              <a:rPr lang="it-CH" b="1">
                <a:latin typeface="Papyrus" panose="03070502060502030205" pitchFamily="66" charset="0"/>
              </a:rPr>
              <a:t>mirati</a:t>
            </a:r>
            <a:r>
              <a:rPr lang="it-CH">
                <a:latin typeface="Papyrus" panose="03070502060502030205" pitchFamily="66" charset="0"/>
              </a:rPr>
              <a:t> ai sintomini motori quali </a:t>
            </a:r>
            <a:r>
              <a:rPr lang="it-CH">
                <a:solidFill>
                  <a:prstClr val="black"/>
                </a:solidFill>
                <a:latin typeface="Papyrus" panose="03070502060502030205" pitchFamily="66" charset="0"/>
              </a:rPr>
              <a:t>tremore,  rigidità, bradicinesia/acinesia, problemi d’equilibrio, postura </a:t>
            </a:r>
            <a:endParaRPr lang="it-CH">
              <a:latin typeface="Papyrus" panose="03070502060502030205" pitchFamily="66" charset="0"/>
            </a:endParaRPr>
          </a:p>
          <a:p>
            <a:r>
              <a:rPr lang="it-CH">
                <a:latin typeface="Papyrus" panose="03070502060502030205" pitchFamily="66" charset="0"/>
              </a:rPr>
              <a:t> in un allenamento è sempre presente la componente di esercizi per la memoria, esercizi multi-tasking, ed esercizi mirati al respiro ed all’eloquio. </a:t>
            </a:r>
          </a:p>
          <a:p>
            <a:r>
              <a:rPr lang="it-CH">
                <a:latin typeface="Papyrus" panose="03070502060502030205" pitchFamily="66" charset="0"/>
              </a:rPr>
              <a:t>Esercizi che r</a:t>
            </a:r>
            <a:r>
              <a:rPr lang="it-IT">
                <a:latin typeface="Papyrus" panose="03070502060502030205" pitchFamily="66" charset="0"/>
              </a:rPr>
              <a:t>idocono i : - Disturbi della memoria </a:t>
            </a:r>
          </a:p>
          <a:p>
            <a:r>
              <a:rPr lang="it-IT">
                <a:latin typeface="Papyrus" panose="03070502060502030205" pitchFamily="66" charset="0"/>
              </a:rPr>
              <a:t>				           - Disturbi della deglutizione</a:t>
            </a:r>
          </a:p>
          <a:p>
            <a:r>
              <a:rPr lang="it-IT">
                <a:latin typeface="Papyrus" panose="03070502060502030205" pitchFamily="66" charset="0"/>
              </a:rPr>
              <a:t>                                                 - Disturbi del linguaggio </a:t>
            </a:r>
          </a:p>
          <a:p>
            <a:endParaRPr kumimoji="0" lang="it-CH" sz="1800" b="0" i="0" u="none" strike="noStrike" kern="1200" cap="none" spc="0" normalizeH="0" baseline="0" noProof="0">
              <a:ln>
                <a:noFill/>
              </a:ln>
              <a:solidFill>
                <a:prstClr val="black"/>
              </a:solidFill>
              <a:effectLst/>
              <a:uLnTx/>
              <a:uFillTx/>
              <a:latin typeface="Papyrus" panose="03070502060502030205" pitchFamily="66"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it-CH" b="1">
                <a:solidFill>
                  <a:srgbClr val="FF0000"/>
                </a:solidFill>
                <a:latin typeface="Papyrus" panose="03070502060502030205" pitchFamily="66" charset="0"/>
              </a:rPr>
              <a:t>L</a:t>
            </a:r>
            <a:r>
              <a:rPr kumimoji="0" lang="it-CH" sz="1800" b="1" i="0" u="none" strike="noStrike" kern="1200" cap="none" spc="0" normalizeH="0" baseline="0" noProof="0">
                <a:ln>
                  <a:noFill/>
                </a:ln>
                <a:solidFill>
                  <a:srgbClr val="FF0000"/>
                </a:solidFill>
                <a:effectLst/>
                <a:uLnTx/>
                <a:uFillTx/>
                <a:latin typeface="Papyrus" panose="03070502060502030205" pitchFamily="66" charset="0"/>
                <a:ea typeface="+mn-ea"/>
                <a:cs typeface="+mn-cs"/>
              </a:rPr>
              <a:t>a vari</a:t>
            </a:r>
            <a:r>
              <a:rPr lang="it-CH" b="1">
                <a:solidFill>
                  <a:srgbClr val="FF0000"/>
                </a:solidFill>
                <a:latin typeface="Papyrus" panose="03070502060502030205" pitchFamily="66" charset="0"/>
              </a:rPr>
              <a:t>età degli esericzi di un allenamento porta  non solo a migliore i sintomi e a migliorare la qualità di vita, ma riesce a rallentare la progressione della malattia.</a:t>
            </a:r>
            <a:endParaRPr kumimoji="0" lang="it-CH" sz="1800" b="1" i="0" u="none" strike="noStrike" kern="1200" cap="none" spc="0" normalizeH="0" baseline="0" noProof="0">
              <a:ln>
                <a:noFill/>
              </a:ln>
              <a:solidFill>
                <a:srgbClr val="FF0000"/>
              </a:solidFill>
              <a:effectLst/>
              <a:uLnTx/>
              <a:uFillTx/>
              <a:latin typeface="Papyrus" panose="03070502060502030205" pitchFamily="66" charset="0"/>
              <a:ea typeface="+mn-ea"/>
              <a:cs typeface="+mn-cs"/>
            </a:endParaRPr>
          </a:p>
          <a:p>
            <a:endParaRPr lang="it-CH">
              <a:latin typeface="Papyrus" panose="03070502060502030205" pitchFamily="66" charset="0"/>
            </a:endParaRPr>
          </a:p>
        </p:txBody>
      </p:sp>
    </p:spTree>
    <p:extLst>
      <p:ext uri="{BB962C8B-B14F-4D97-AF65-F5344CB8AC3E}">
        <p14:creationId xmlns:p14="http://schemas.microsoft.com/office/powerpoint/2010/main" val="236112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6C81FCE-9B61-A6F8-615F-31C653CBE299}"/>
              </a:ext>
            </a:extLst>
          </p:cNvPr>
          <p:cNvPicPr>
            <a:picLocks noChangeAspect="1"/>
          </p:cNvPicPr>
          <p:nvPr/>
        </p:nvPicPr>
        <p:blipFill>
          <a:blip r:embed="rId2"/>
          <a:srcRect l="55362" b="14410"/>
          <a:stretch/>
        </p:blipFill>
        <p:spPr>
          <a:xfrm rot="300166">
            <a:off x="9034538" y="546345"/>
            <a:ext cx="2482805" cy="2609479"/>
          </a:xfrm>
          <a:prstGeom prst="rect">
            <a:avLst/>
          </a:prstGeom>
        </p:spPr>
      </p:pic>
      <p:sp>
        <p:nvSpPr>
          <p:cNvPr id="5" name="CasellaDiTesto 4">
            <a:extLst>
              <a:ext uri="{FF2B5EF4-FFF2-40B4-BE49-F238E27FC236}">
                <a16:creationId xmlns:a16="http://schemas.microsoft.com/office/drawing/2014/main" id="{2691AA06-0600-916B-09E9-F4221299026A}"/>
              </a:ext>
            </a:extLst>
          </p:cNvPr>
          <p:cNvSpPr txBox="1"/>
          <p:nvPr/>
        </p:nvSpPr>
        <p:spPr>
          <a:xfrm>
            <a:off x="342389" y="269021"/>
            <a:ext cx="8515137" cy="4739759"/>
          </a:xfrm>
          <a:prstGeom prst="rect">
            <a:avLst/>
          </a:prstGeom>
          <a:noFill/>
        </p:spPr>
        <p:txBody>
          <a:bodyPr wrap="square" rtlCol="0">
            <a:spAutoFit/>
          </a:bodyPr>
          <a:lstStyle/>
          <a:p>
            <a:r>
              <a:rPr lang="it-CH">
                <a:latin typeface="Papyrus" panose="03070502060502030205" pitchFamily="66" charset="0"/>
              </a:rPr>
              <a:t>L’allenamento è modulato su diversi tipi di esercizi e ognuno può essere variato da una moltitudine diversa di esercizi , questo fa si che l’allenamento non è mai uguale e monotono.</a:t>
            </a:r>
          </a:p>
          <a:p>
            <a:endParaRPr lang="it-CH" sz="800">
              <a:latin typeface="Papyrus" panose="03070502060502030205"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CH" sz="1800" b="0" i="0" u="none" strike="noStrike" kern="1200" cap="none" spc="0" normalizeH="0" baseline="0" noProof="0">
                <a:ln>
                  <a:noFill/>
                </a:ln>
                <a:solidFill>
                  <a:prstClr val="black"/>
                </a:solidFill>
                <a:effectLst/>
                <a:uLnTx/>
                <a:uFillTx/>
                <a:latin typeface="Papyrus" panose="03070502060502030205" pitchFamily="66" charset="0"/>
                <a:ea typeface="+mn-ea"/>
                <a:cs typeface="+mn-cs"/>
              </a:rPr>
              <a:t>E’ adatto a tutti i livelli di Parkinson in quanto a dipendenza della progressione della malattia gli esercizi vengono adattati sia nell’esecuzione (con sostegno, da seduti) sia nell’intensità,  in modo da garantire sempre la sicurezza.</a:t>
            </a:r>
          </a:p>
          <a:p>
            <a:endParaRPr lang="it-CH" sz="800">
              <a:latin typeface="Papyrus" panose="03070502060502030205" pitchFamily="66" charset="0"/>
            </a:endParaRPr>
          </a:p>
          <a:p>
            <a:endParaRPr lang="it-CH" sz="800">
              <a:latin typeface="Papyrus" panose="03070502060502030205" pitchFamily="66" charset="0"/>
            </a:endParaRPr>
          </a:p>
          <a:p>
            <a:r>
              <a:rPr lang="it-CH">
                <a:latin typeface="Papyrus" panose="03070502060502030205" pitchFamily="66" charset="0"/>
              </a:rPr>
              <a:t>La durata di un allenamento dal riscaldamento iniziale allo streching finale dura circa 1 h 30 min. </a:t>
            </a:r>
            <a:endParaRPr lang="it-CH" b="1">
              <a:solidFill>
                <a:srgbClr val="0070C0"/>
              </a:solidFill>
              <a:latin typeface="Papyrus" panose="03070502060502030205" pitchFamily="66" charset="0"/>
            </a:endParaRPr>
          </a:p>
          <a:p>
            <a:endParaRPr lang="it-CH" sz="800" b="1">
              <a:solidFill>
                <a:srgbClr val="0070C0"/>
              </a:solidFill>
              <a:latin typeface="Papyrus" panose="03070502060502030205" pitchFamily="66" charset="0"/>
            </a:endParaRPr>
          </a:p>
          <a:p>
            <a:r>
              <a:rPr lang="it-CH" b="1">
                <a:solidFill>
                  <a:srgbClr val="0070C0"/>
                </a:solidFill>
                <a:latin typeface="Papyrus" panose="03070502060502030205" pitchFamily="66" charset="0"/>
              </a:rPr>
              <a:t>IL  TUTTO  ACCOMPAGNATO   DAL  DIVERTIMENTO </a:t>
            </a:r>
            <a:r>
              <a:rPr lang="it-CH">
                <a:solidFill>
                  <a:srgbClr val="0070C0"/>
                </a:solidFill>
                <a:latin typeface="Papyrus" panose="03070502060502030205" pitchFamily="66" charset="0"/>
              </a:rPr>
              <a:t>e dal sostegno del gruppo. </a:t>
            </a:r>
          </a:p>
          <a:p>
            <a:endParaRPr lang="it-CH" sz="1000">
              <a:latin typeface="Papyrus" panose="03070502060502030205" pitchFamily="66" charset="0"/>
            </a:endParaRPr>
          </a:p>
          <a:p>
            <a:r>
              <a:rPr lang="it-CH">
                <a:latin typeface="Papyrus" panose="03070502060502030205" pitchFamily="66" charset="0"/>
              </a:rPr>
              <a:t>Per avere tutti i benefici è auspicabile eseguire 2 allenamenti a settimana.</a:t>
            </a:r>
          </a:p>
          <a:p>
            <a:endParaRPr lang="it-CH">
              <a:latin typeface="Papyrus" panose="03070502060502030205" pitchFamily="66" charset="0"/>
            </a:endParaRPr>
          </a:p>
          <a:p>
            <a:endParaRPr lang="it-CH"/>
          </a:p>
          <a:p>
            <a:endParaRPr lang="it-CH"/>
          </a:p>
        </p:txBody>
      </p:sp>
      <p:pic>
        <p:nvPicPr>
          <p:cNvPr id="6" name="Immagine 5">
            <a:extLst>
              <a:ext uri="{FF2B5EF4-FFF2-40B4-BE49-F238E27FC236}">
                <a16:creationId xmlns:a16="http://schemas.microsoft.com/office/drawing/2014/main" id="{4601702B-EB0F-7FC5-FD18-C10451D1FCD5}"/>
              </a:ext>
            </a:extLst>
          </p:cNvPr>
          <p:cNvPicPr>
            <a:picLocks noChangeAspect="1"/>
          </p:cNvPicPr>
          <p:nvPr/>
        </p:nvPicPr>
        <p:blipFill>
          <a:blip r:embed="rId3"/>
          <a:stretch>
            <a:fillRect/>
          </a:stretch>
        </p:blipFill>
        <p:spPr>
          <a:xfrm rot="183151">
            <a:off x="4502871" y="4358264"/>
            <a:ext cx="4152900" cy="2228850"/>
          </a:xfrm>
          <a:prstGeom prst="rect">
            <a:avLst/>
          </a:prstGeom>
        </p:spPr>
      </p:pic>
      <p:pic>
        <p:nvPicPr>
          <p:cNvPr id="7" name="Immagine 6">
            <a:extLst>
              <a:ext uri="{FF2B5EF4-FFF2-40B4-BE49-F238E27FC236}">
                <a16:creationId xmlns:a16="http://schemas.microsoft.com/office/drawing/2014/main" id="{2FB0A4D6-21CB-9FEA-879D-647080C11168}"/>
              </a:ext>
            </a:extLst>
          </p:cNvPr>
          <p:cNvPicPr>
            <a:picLocks noChangeAspect="1"/>
          </p:cNvPicPr>
          <p:nvPr/>
        </p:nvPicPr>
        <p:blipFill>
          <a:blip r:embed="rId4"/>
          <a:srcRect l="7609" r="12949"/>
          <a:stretch/>
        </p:blipFill>
        <p:spPr>
          <a:xfrm rot="21299657">
            <a:off x="657604" y="4348739"/>
            <a:ext cx="3185635" cy="2247900"/>
          </a:xfrm>
          <a:prstGeom prst="rect">
            <a:avLst/>
          </a:prstGeom>
        </p:spPr>
      </p:pic>
      <p:pic>
        <p:nvPicPr>
          <p:cNvPr id="8" name="Immagine 7">
            <a:extLst>
              <a:ext uri="{FF2B5EF4-FFF2-40B4-BE49-F238E27FC236}">
                <a16:creationId xmlns:a16="http://schemas.microsoft.com/office/drawing/2014/main" id="{FACE34E1-A34B-E160-67F9-7D963A76D90F}"/>
              </a:ext>
            </a:extLst>
          </p:cNvPr>
          <p:cNvPicPr>
            <a:picLocks noChangeAspect="1"/>
          </p:cNvPicPr>
          <p:nvPr/>
        </p:nvPicPr>
        <p:blipFill>
          <a:blip r:embed="rId5"/>
          <a:stretch>
            <a:fillRect/>
          </a:stretch>
        </p:blipFill>
        <p:spPr>
          <a:xfrm rot="228918">
            <a:off x="9168164" y="3623922"/>
            <a:ext cx="2592170" cy="2769716"/>
          </a:xfrm>
          <a:prstGeom prst="rect">
            <a:avLst/>
          </a:prstGeom>
        </p:spPr>
      </p:pic>
    </p:spTree>
    <p:extLst>
      <p:ext uri="{BB962C8B-B14F-4D97-AF65-F5344CB8AC3E}">
        <p14:creationId xmlns:p14="http://schemas.microsoft.com/office/powerpoint/2010/main" val="332340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F6A0519-64D1-1BF9-BEEB-9F14187087D0}"/>
              </a:ext>
            </a:extLst>
          </p:cNvPr>
          <p:cNvSpPr txBox="1"/>
          <p:nvPr/>
        </p:nvSpPr>
        <p:spPr>
          <a:xfrm>
            <a:off x="133175" y="517017"/>
            <a:ext cx="11309122" cy="5634876"/>
          </a:xfrm>
          <a:prstGeom prst="rect">
            <a:avLst/>
          </a:prstGeom>
          <a:noFill/>
        </p:spPr>
        <p:txBody>
          <a:bodyPr wrap="square" rtlCol="0">
            <a:spAutoFit/>
          </a:bodyPr>
          <a:lstStyle/>
          <a:p>
            <a:pPr marL="27940" marR="0" indent="0" algn="ctr">
              <a:lnSpc>
                <a:spcPts val="1043"/>
              </a:lnSpc>
            </a:pPr>
            <a:r>
              <a:rPr lang="it-IT" sz="3600" b="1" i="0">
                <a:solidFill>
                  <a:srgbClr val="00B0F0"/>
                </a:solidFill>
                <a:effectLst/>
                <a:latin typeface="Algerian" panose="04020705040A02060702" pitchFamily="82" charset="0"/>
              </a:rPr>
              <a:t>MULTI-TASKING</a:t>
            </a:r>
            <a:endParaRPr lang="it-IT" sz="3600" b="0" i="0">
              <a:solidFill>
                <a:srgbClr val="00B0F0"/>
              </a:solidFill>
              <a:effectLst/>
              <a:latin typeface="Algerian" panose="04020705040A02060702" pitchFamily="82" charset="0"/>
            </a:endParaRPr>
          </a:p>
          <a:p>
            <a:pPr marL="0" marR="0" indent="0" algn="l">
              <a:lnSpc>
                <a:spcPts val="1043"/>
              </a:lnSpc>
              <a:spcAft>
                <a:spcPts val="335"/>
              </a:spcAft>
            </a:pPr>
            <a:r>
              <a:rPr lang="it-IT" b="0" i="1">
                <a:solidFill>
                  <a:srgbClr val="222222"/>
                </a:solidFill>
                <a:effectLst/>
                <a:latin typeface="Arial" panose="020B0604020202020204" pitchFamily="34" charset="0"/>
              </a:rPr>
              <a:t> </a:t>
            </a:r>
            <a:endParaRPr lang="it-IT" b="0" i="0">
              <a:solidFill>
                <a:srgbClr val="222222"/>
              </a:solidFill>
              <a:effectLst/>
              <a:latin typeface="Arial" panose="020B0604020202020204" pitchFamily="34" charset="0"/>
            </a:endParaRPr>
          </a:p>
          <a:p>
            <a:pPr algn="l"/>
            <a:r>
              <a:rPr lang="it-IT" b="0" i="0">
                <a:solidFill>
                  <a:srgbClr val="222222"/>
                </a:solidFill>
                <a:effectLst/>
                <a:latin typeface="Papyrus" panose="03070502060502030205" pitchFamily="66" charset="0"/>
              </a:rPr>
              <a:t>Il multitasking, è "l'esecuzione di più attività contemporaneamente".</a:t>
            </a:r>
          </a:p>
          <a:p>
            <a:pPr algn="l"/>
            <a:r>
              <a:rPr lang="it-IT" b="0" i="0">
                <a:solidFill>
                  <a:srgbClr val="222222"/>
                </a:solidFill>
                <a:effectLst/>
                <a:latin typeface="Papyrus" panose="03070502060502030205" pitchFamily="66" charset="0"/>
              </a:rPr>
              <a:t>Per coloro che non soffrono di Parkinson, potremmo dare per scontata questa capacità nella nostra vita quotidiana, ad esempio: leggiamo un articolo mentre camminiamo verso la nostra scrivania</a:t>
            </a:r>
            <a:r>
              <a:rPr lang="it-IT">
                <a:solidFill>
                  <a:srgbClr val="222222"/>
                </a:solidFill>
                <a:latin typeface="Papyrus" panose="03070502060502030205" pitchFamily="66" charset="0"/>
              </a:rPr>
              <a:t>, g</a:t>
            </a:r>
            <a:r>
              <a:rPr lang="it-IT" b="0" i="0">
                <a:solidFill>
                  <a:srgbClr val="222222"/>
                </a:solidFill>
                <a:effectLst/>
                <a:latin typeface="Papyrus" panose="03070502060502030205" pitchFamily="66" charset="0"/>
              </a:rPr>
              <a:t>uidiamo e chiacchieriamo con la persona che viaggia in macchina con noi.</a:t>
            </a:r>
          </a:p>
          <a:p>
            <a:pPr algn="l"/>
            <a:r>
              <a:rPr lang="it-IT" b="0" i="0">
                <a:solidFill>
                  <a:srgbClr val="222222"/>
                </a:solidFill>
                <a:effectLst/>
                <a:latin typeface="Papyrus" panose="03070502060502030205" pitchFamily="66" charset="0"/>
              </a:rPr>
              <a:t>Spesso non diamo un secondo pensiero alla capacità di gestire più attività contemporaneamente, sebbene tale capacità sia fondamentale per la nostra qualità di vita.</a:t>
            </a:r>
          </a:p>
          <a:p>
            <a:pPr algn="l"/>
            <a:endParaRPr lang="it-IT" sz="900" b="0" i="0">
              <a:solidFill>
                <a:srgbClr val="222222"/>
              </a:solidFill>
              <a:effectLst/>
              <a:latin typeface="Papyrus" panose="03070502060502030205" pitchFamily="66" charset="0"/>
            </a:endParaRPr>
          </a:p>
          <a:p>
            <a:pPr algn="l"/>
            <a:r>
              <a:rPr lang="it-IT" b="0" i="0">
                <a:solidFill>
                  <a:srgbClr val="222222"/>
                </a:solidFill>
                <a:effectLst/>
                <a:latin typeface="Papyrus" panose="03070502060502030205" pitchFamily="66" charset="0"/>
              </a:rPr>
              <a:t>I nostri combattenti possono avere difficoltà con il multitasking a causa di una compromissione del funzionamento esecutivo. Il funzionamento esecutivo è il gruppo di processi mentali complessi e capacità cognitive, come la memoria di lavoro</a:t>
            </a:r>
            <a:r>
              <a:rPr lang="it-IT">
                <a:solidFill>
                  <a:srgbClr val="222222"/>
                </a:solidFill>
                <a:latin typeface="Papyrus" panose="03070502060502030205" pitchFamily="66" charset="0"/>
              </a:rPr>
              <a:t> e</a:t>
            </a:r>
            <a:r>
              <a:rPr lang="it-IT" b="0" i="0">
                <a:solidFill>
                  <a:srgbClr val="222222"/>
                </a:solidFill>
                <a:effectLst/>
                <a:latin typeface="Papyrus" panose="03070502060502030205" pitchFamily="66" charset="0"/>
              </a:rPr>
              <a:t> il ragionamento, che controllano le capacità </a:t>
            </a:r>
            <a:r>
              <a:rPr lang="it-IT">
                <a:solidFill>
                  <a:srgbClr val="222222"/>
                </a:solidFill>
                <a:latin typeface="Papyrus" panose="03070502060502030205" pitchFamily="66" charset="0"/>
              </a:rPr>
              <a:t>di risolvere i pr</a:t>
            </a:r>
            <a:r>
              <a:rPr lang="it-IT" b="0" i="0">
                <a:solidFill>
                  <a:srgbClr val="222222"/>
                </a:solidFill>
                <a:effectLst/>
                <a:latin typeface="Papyrus" panose="03070502060502030205" pitchFamily="66" charset="0"/>
              </a:rPr>
              <a:t>oblemi.</a:t>
            </a:r>
          </a:p>
          <a:p>
            <a:pPr algn="l"/>
            <a:r>
              <a:rPr lang="it-IT" b="0" i="0">
                <a:solidFill>
                  <a:srgbClr val="222222"/>
                </a:solidFill>
                <a:effectLst/>
                <a:latin typeface="Papyrus" panose="03070502060502030205" pitchFamily="66" charset="0"/>
              </a:rPr>
              <a:t>Ciò può avere ripercussioni sul loro lavoro, sulla loro vita domestica, sul tempo libero e sulle attività sociali.</a:t>
            </a:r>
          </a:p>
          <a:p>
            <a:pPr algn="l"/>
            <a:r>
              <a:rPr lang="it-IT" b="0" i="0">
                <a:solidFill>
                  <a:srgbClr val="222222"/>
                </a:solidFill>
                <a:effectLst/>
                <a:latin typeface="Papyrus" panose="03070502060502030205" pitchFamily="66" charset="0"/>
              </a:rPr>
              <a:t>Molti riferiscono che lo stress riduce la loro capacità di svolgere più attività contemporaneamente e che anche il raggiungimento dell’emivita del farmaco può ridurre la capacità di svolgere più attività contemporaneamente.</a:t>
            </a:r>
          </a:p>
          <a:p>
            <a:pPr algn="l"/>
            <a:r>
              <a:rPr lang="it-IT" b="0" i="0">
                <a:solidFill>
                  <a:srgbClr val="222222"/>
                </a:solidFill>
                <a:effectLst/>
                <a:latin typeface="Papyrus" panose="03070502060502030205" pitchFamily="66" charset="0"/>
              </a:rPr>
              <a:t>Possiamo aiutare i nostri combattenti a praticare il multitasking attraverso una varietà d’ esercizi fisici e cognitivi nelle nostre lezioni. Ciò comporta molte sfide fisiche e cognitive.</a:t>
            </a:r>
          </a:p>
          <a:p>
            <a:pPr algn="l"/>
            <a:endParaRPr lang="it-IT" sz="800" b="0" i="0">
              <a:solidFill>
                <a:srgbClr val="222222"/>
              </a:solidFill>
              <a:effectLst/>
              <a:latin typeface="Papyrus" panose="03070502060502030205" pitchFamily="66" charset="0"/>
            </a:endParaRPr>
          </a:p>
          <a:p>
            <a:pPr marR="0" algn="l"/>
            <a:r>
              <a:rPr lang="it-IT" b="0" i="0">
                <a:solidFill>
                  <a:srgbClr val="222222"/>
                </a:solidFill>
                <a:effectLst/>
                <a:latin typeface="Papyrus" panose="03070502060502030205" pitchFamily="66" charset="0"/>
              </a:rPr>
              <a:t>Qualcosa di apparentemente semplice come colpire il sacco pesante mentre ci si muove o camminare mente si lancia una palla in aria possono </a:t>
            </a:r>
            <a:r>
              <a:rPr lang="it-IT">
                <a:solidFill>
                  <a:srgbClr val="222222"/>
                </a:solidFill>
                <a:latin typeface="Papyrus" panose="03070502060502030205" pitchFamily="66" charset="0"/>
              </a:rPr>
              <a:t>essere</a:t>
            </a:r>
            <a:r>
              <a:rPr lang="it-IT" b="0" i="0">
                <a:solidFill>
                  <a:srgbClr val="222222"/>
                </a:solidFill>
                <a:effectLst/>
                <a:latin typeface="Papyrus" panose="03070502060502030205" pitchFamily="66" charset="0"/>
              </a:rPr>
              <a:t> una sfida. </a:t>
            </a:r>
          </a:p>
          <a:p>
            <a:pPr marR="0" algn="l"/>
            <a:r>
              <a:rPr lang="it-IT" b="0" i="0">
                <a:solidFill>
                  <a:srgbClr val="222222"/>
                </a:solidFill>
                <a:effectLst/>
                <a:latin typeface="Papyrus" panose="03070502060502030205" pitchFamily="66" charset="0"/>
              </a:rPr>
              <a:t>Salire su una scala di agilità e nominare ad alta voce oggetti di una certa categoria, colpire un sacco di boxe mentre si calcola una sottrazione, attiva le funzioni multi-tasking. Le possibilità sono infinite nelle nostre palestre!</a:t>
            </a:r>
          </a:p>
        </p:txBody>
      </p:sp>
    </p:spTree>
    <p:extLst>
      <p:ext uri="{BB962C8B-B14F-4D97-AF65-F5344CB8AC3E}">
        <p14:creationId xmlns:p14="http://schemas.microsoft.com/office/powerpoint/2010/main" val="824667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015C985-8870-8A03-DB90-BF7716DC230D}"/>
              </a:ext>
            </a:extLst>
          </p:cNvPr>
          <p:cNvPicPr>
            <a:picLocks noChangeAspect="1"/>
          </p:cNvPicPr>
          <p:nvPr/>
        </p:nvPicPr>
        <p:blipFill>
          <a:blip r:embed="rId2"/>
          <a:stretch>
            <a:fillRect/>
          </a:stretch>
        </p:blipFill>
        <p:spPr>
          <a:xfrm>
            <a:off x="690919" y="2699883"/>
            <a:ext cx="4855835" cy="3650326"/>
          </a:xfrm>
          <a:prstGeom prst="rect">
            <a:avLst/>
          </a:prstGeom>
        </p:spPr>
      </p:pic>
      <p:sp>
        <p:nvSpPr>
          <p:cNvPr id="3" name="CasellaDiTesto 2">
            <a:extLst>
              <a:ext uri="{FF2B5EF4-FFF2-40B4-BE49-F238E27FC236}">
                <a16:creationId xmlns:a16="http://schemas.microsoft.com/office/drawing/2014/main" id="{DA273FAF-2026-C98E-E68C-39BDBF9578FF}"/>
              </a:ext>
            </a:extLst>
          </p:cNvPr>
          <p:cNvSpPr txBox="1"/>
          <p:nvPr/>
        </p:nvSpPr>
        <p:spPr>
          <a:xfrm>
            <a:off x="108067" y="507791"/>
            <a:ext cx="7539642" cy="1477328"/>
          </a:xfrm>
          <a:prstGeom prst="rect">
            <a:avLst/>
          </a:prstGeom>
          <a:noFill/>
        </p:spPr>
        <p:txBody>
          <a:bodyPr wrap="square" rtlCol="0">
            <a:spAutoFit/>
          </a:bodyPr>
          <a:lstStyle/>
          <a:p>
            <a:r>
              <a:rPr lang="it-CH">
                <a:latin typeface="Papyrus" panose="03070502060502030205" pitchFamily="66" charset="0"/>
              </a:rPr>
              <a:t>Il programma Rock Steady Boxing è un allenamento completo a 360° in quanto include tutte le componenti raccomandate  in un unico allenamento.</a:t>
            </a:r>
          </a:p>
          <a:p>
            <a:endParaRPr lang="it-CH">
              <a:latin typeface="Papyrus" panose="03070502060502030205" pitchFamily="66" charset="0"/>
            </a:endParaRPr>
          </a:p>
          <a:p>
            <a:r>
              <a:rPr lang="it-CH">
                <a:latin typeface="Papyrus" panose="03070502060502030205" pitchFamily="66" charset="0"/>
              </a:rPr>
              <a:t>Inoltre con i due allenamenti settimanali non solo si raggiunge </a:t>
            </a:r>
          </a:p>
          <a:p>
            <a:r>
              <a:rPr lang="it-CH">
                <a:latin typeface="Papyrus" panose="03070502060502030205" pitchFamily="66" charset="0"/>
              </a:rPr>
              <a:t>il minimo raccomandato di tempo  (150 minuti) ma lo si supera</a:t>
            </a:r>
          </a:p>
        </p:txBody>
      </p:sp>
      <p:pic>
        <p:nvPicPr>
          <p:cNvPr id="4" name="Immagine 3">
            <a:extLst>
              <a:ext uri="{FF2B5EF4-FFF2-40B4-BE49-F238E27FC236}">
                <a16:creationId xmlns:a16="http://schemas.microsoft.com/office/drawing/2014/main" id="{A810C1FC-00A1-8E39-89F1-97225E48E069}"/>
              </a:ext>
            </a:extLst>
          </p:cNvPr>
          <p:cNvPicPr>
            <a:picLocks noChangeAspect="1"/>
          </p:cNvPicPr>
          <p:nvPr/>
        </p:nvPicPr>
        <p:blipFill>
          <a:blip r:embed="rId3"/>
          <a:srcRect t="3593" r="3866" b="28952"/>
          <a:stretch/>
        </p:blipFill>
        <p:spPr>
          <a:xfrm>
            <a:off x="6470682" y="1319243"/>
            <a:ext cx="5338581" cy="5030966"/>
          </a:xfrm>
          <a:prstGeom prst="rect">
            <a:avLst/>
          </a:prstGeom>
        </p:spPr>
      </p:pic>
      <p:pic>
        <p:nvPicPr>
          <p:cNvPr id="5" name="Immagine 4">
            <a:extLst>
              <a:ext uri="{FF2B5EF4-FFF2-40B4-BE49-F238E27FC236}">
                <a16:creationId xmlns:a16="http://schemas.microsoft.com/office/drawing/2014/main" id="{D0A801D9-01B2-DA40-AEF2-7D1FAD6479D2}"/>
              </a:ext>
            </a:extLst>
          </p:cNvPr>
          <p:cNvPicPr>
            <a:picLocks noChangeAspect="1"/>
          </p:cNvPicPr>
          <p:nvPr/>
        </p:nvPicPr>
        <p:blipFill>
          <a:blip r:embed="rId3"/>
          <a:srcRect l="70549" t="71589" r="5848" b="9863"/>
          <a:stretch/>
        </p:blipFill>
        <p:spPr>
          <a:xfrm>
            <a:off x="10123616" y="802486"/>
            <a:ext cx="1685647" cy="1706204"/>
          </a:xfrm>
          <a:prstGeom prst="rect">
            <a:avLst/>
          </a:prstGeom>
        </p:spPr>
      </p:pic>
    </p:spTree>
    <p:extLst>
      <p:ext uri="{BB962C8B-B14F-4D97-AF65-F5344CB8AC3E}">
        <p14:creationId xmlns:p14="http://schemas.microsoft.com/office/powerpoint/2010/main" val="57053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CC2659F-C816-862C-065D-D784177BB682}"/>
              </a:ext>
            </a:extLst>
          </p:cNvPr>
          <p:cNvSpPr txBox="1"/>
          <p:nvPr/>
        </p:nvSpPr>
        <p:spPr>
          <a:xfrm>
            <a:off x="707010" y="1074656"/>
            <a:ext cx="10529741" cy="3693319"/>
          </a:xfrm>
          <a:prstGeom prst="rect">
            <a:avLst/>
          </a:prstGeom>
          <a:noFill/>
        </p:spPr>
        <p:txBody>
          <a:bodyPr wrap="square" rtlCol="0">
            <a:spAutoFit/>
          </a:bodyPr>
          <a:lstStyle/>
          <a:p>
            <a:r>
              <a:rPr lang="it-CH"/>
              <a:t>Indice:</a:t>
            </a:r>
          </a:p>
          <a:p>
            <a:pPr marL="285750" indent="-285750">
              <a:buFontTx/>
              <a:buChar char="-"/>
            </a:pPr>
            <a:r>
              <a:rPr lang="it-CH"/>
              <a:t>Morbo di Parkinson:</a:t>
            </a:r>
          </a:p>
          <a:p>
            <a:r>
              <a:rPr lang="it-CH"/>
              <a:t>     - malattia,</a:t>
            </a:r>
          </a:p>
          <a:p>
            <a:r>
              <a:rPr lang="it-CH"/>
              <a:t>     - frequenza</a:t>
            </a:r>
          </a:p>
          <a:p>
            <a:r>
              <a:rPr lang="it-CH"/>
              <a:t>     - cause</a:t>
            </a:r>
          </a:p>
          <a:p>
            <a:r>
              <a:rPr lang="it-CH"/>
              <a:t>     - sintomi</a:t>
            </a:r>
          </a:p>
          <a:p>
            <a:endParaRPr lang="it-CH"/>
          </a:p>
          <a:p>
            <a:endParaRPr lang="it-CH"/>
          </a:p>
          <a:p>
            <a:pPr marL="285750" indent="-285750">
              <a:buFontTx/>
              <a:buChar char="-"/>
            </a:pPr>
            <a:r>
              <a:rPr lang="it-CH"/>
              <a:t>Cosa é Rock Steady boxing:</a:t>
            </a:r>
          </a:p>
          <a:p>
            <a:r>
              <a:rPr lang="it-CH"/>
              <a:t>     - storia</a:t>
            </a:r>
          </a:p>
          <a:p>
            <a:r>
              <a:rPr lang="it-CH"/>
              <a:t>    -  metodo</a:t>
            </a:r>
          </a:p>
          <a:p>
            <a:r>
              <a:rPr lang="it-CH"/>
              <a:t>    - benefici</a:t>
            </a:r>
          </a:p>
          <a:p>
            <a:r>
              <a:rPr lang="it-CH"/>
              <a:t>    - evidenze scientifiche</a:t>
            </a:r>
          </a:p>
        </p:txBody>
      </p:sp>
      <p:pic>
        <p:nvPicPr>
          <p:cNvPr id="3" name="Immagine 2">
            <a:extLst>
              <a:ext uri="{FF2B5EF4-FFF2-40B4-BE49-F238E27FC236}">
                <a16:creationId xmlns:a16="http://schemas.microsoft.com/office/drawing/2014/main" id="{F9D75773-06E5-43D7-DF14-DD4AD2D35D7B}"/>
              </a:ext>
            </a:extLst>
          </p:cNvPr>
          <p:cNvPicPr>
            <a:picLocks noChangeAspect="1"/>
          </p:cNvPicPr>
          <p:nvPr/>
        </p:nvPicPr>
        <p:blipFill>
          <a:blip r:embed="rId2"/>
          <a:stretch>
            <a:fillRect/>
          </a:stretch>
        </p:blipFill>
        <p:spPr>
          <a:xfrm rot="20778799">
            <a:off x="5659019" y="2882711"/>
            <a:ext cx="3323240" cy="3323240"/>
          </a:xfrm>
          <a:prstGeom prst="rect">
            <a:avLst/>
          </a:prstGeom>
        </p:spPr>
      </p:pic>
      <p:pic>
        <p:nvPicPr>
          <p:cNvPr id="4" name="Immagine 3">
            <a:extLst>
              <a:ext uri="{FF2B5EF4-FFF2-40B4-BE49-F238E27FC236}">
                <a16:creationId xmlns:a16="http://schemas.microsoft.com/office/drawing/2014/main" id="{DC6EC859-EE82-ABA4-62E8-2E0CCF5EDA06}"/>
              </a:ext>
            </a:extLst>
          </p:cNvPr>
          <p:cNvPicPr>
            <a:picLocks noChangeAspect="1"/>
          </p:cNvPicPr>
          <p:nvPr/>
        </p:nvPicPr>
        <p:blipFill>
          <a:blip r:embed="rId3"/>
          <a:stretch>
            <a:fillRect/>
          </a:stretch>
        </p:blipFill>
        <p:spPr>
          <a:xfrm>
            <a:off x="5813550" y="905886"/>
            <a:ext cx="3014178" cy="1799619"/>
          </a:xfrm>
          <a:prstGeom prst="rect">
            <a:avLst/>
          </a:prstGeom>
        </p:spPr>
      </p:pic>
    </p:spTree>
    <p:extLst>
      <p:ext uri="{BB962C8B-B14F-4D97-AF65-F5344CB8AC3E}">
        <p14:creationId xmlns:p14="http://schemas.microsoft.com/office/powerpoint/2010/main" val="2118249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A8D20E8-B152-263E-2154-7AD8988DED43}"/>
              </a:ext>
            </a:extLst>
          </p:cNvPr>
          <p:cNvPicPr>
            <a:picLocks noChangeAspect="1"/>
          </p:cNvPicPr>
          <p:nvPr/>
        </p:nvPicPr>
        <p:blipFill>
          <a:blip r:embed="rId2"/>
          <a:stretch>
            <a:fillRect/>
          </a:stretch>
        </p:blipFill>
        <p:spPr>
          <a:xfrm>
            <a:off x="771640" y="2458006"/>
            <a:ext cx="3852798" cy="2885534"/>
          </a:xfrm>
          <a:prstGeom prst="rect">
            <a:avLst/>
          </a:prstGeom>
        </p:spPr>
      </p:pic>
      <p:sp>
        <p:nvSpPr>
          <p:cNvPr id="6" name="CasellaDiTesto 5">
            <a:extLst>
              <a:ext uri="{FF2B5EF4-FFF2-40B4-BE49-F238E27FC236}">
                <a16:creationId xmlns:a16="http://schemas.microsoft.com/office/drawing/2014/main" id="{1C756FF6-D24D-B85C-D443-A104AE4917B0}"/>
              </a:ext>
            </a:extLst>
          </p:cNvPr>
          <p:cNvSpPr txBox="1"/>
          <p:nvPr/>
        </p:nvSpPr>
        <p:spPr>
          <a:xfrm>
            <a:off x="593889" y="716437"/>
            <a:ext cx="7876780" cy="2308324"/>
          </a:xfrm>
          <a:prstGeom prst="rect">
            <a:avLst/>
          </a:prstGeom>
          <a:noFill/>
        </p:spPr>
        <p:txBody>
          <a:bodyPr wrap="square" rtlCol="0">
            <a:spAutoFit/>
          </a:bodyPr>
          <a:lstStyle/>
          <a:p>
            <a:r>
              <a:rPr lang="it-CH">
                <a:latin typeface="Papyrus" panose="03070502060502030205" pitchFamily="66" charset="0"/>
              </a:rPr>
              <a:t>L’allenamento oltre a portare benefici fisici porta benefici a livello psicologico dato dalla motivazione, dal sostegno reciproco e alla socializzazione che si instaura tra i partecipanti</a:t>
            </a:r>
            <a:r>
              <a:rPr kumimoji="0" lang="it-IT" sz="1800" b="0" i="0" u="none" strike="noStrike" kern="1200" cap="none" spc="0" normalizeH="0" baseline="0" noProof="0">
                <a:ln>
                  <a:noFill/>
                </a:ln>
                <a:solidFill>
                  <a:prstClr val="black"/>
                </a:solidFill>
                <a:effectLst/>
                <a:uLnTx/>
                <a:uFillTx/>
                <a:latin typeface="Papyrus" panose="03070502060502030205" pitchFamily="66" charset="0"/>
                <a:ea typeface="+mn-ea"/>
                <a:cs typeface="+mn-cs"/>
              </a:rPr>
              <a:t>;  riducendo isolamento, ansia, depressione e paure.</a:t>
            </a:r>
          </a:p>
          <a:p>
            <a:endParaRPr lang="it-CH">
              <a:latin typeface="Papyrus" panose="03070502060502030205" pitchFamily="66" charset="0"/>
            </a:endParaRPr>
          </a:p>
          <a:p>
            <a:r>
              <a:rPr lang="it-CH">
                <a:latin typeface="Papyrus" panose="03070502060502030205" pitchFamily="66" charset="0"/>
              </a:rPr>
              <a:t>Tutti fattori che contribuiscono a migliorare la qualità di vita quotidiana.</a:t>
            </a:r>
          </a:p>
          <a:p>
            <a:endParaRPr kumimoji="0" lang="it-IT" sz="1800" b="0" i="0" u="none" strike="noStrike" kern="1200" cap="none" spc="0" normalizeH="0" baseline="0" noProof="0">
              <a:ln>
                <a:noFill/>
              </a:ln>
              <a:solidFill>
                <a:prstClr val="black"/>
              </a:solidFill>
              <a:effectLst/>
              <a:uLnTx/>
              <a:uFillTx/>
              <a:latin typeface="Papyrus" panose="03070502060502030205" pitchFamily="66" charset="0"/>
              <a:ea typeface="+mn-ea"/>
              <a:cs typeface="+mn-cs"/>
            </a:endParaRPr>
          </a:p>
          <a:p>
            <a:endParaRPr lang="it-CH">
              <a:latin typeface="Papyrus" panose="03070502060502030205" pitchFamily="66" charset="0"/>
            </a:endParaRPr>
          </a:p>
          <a:p>
            <a:endParaRPr lang="it-CH"/>
          </a:p>
        </p:txBody>
      </p:sp>
      <p:pic>
        <p:nvPicPr>
          <p:cNvPr id="7" name="Immagine 6">
            <a:extLst>
              <a:ext uri="{FF2B5EF4-FFF2-40B4-BE49-F238E27FC236}">
                <a16:creationId xmlns:a16="http://schemas.microsoft.com/office/drawing/2014/main" id="{33AD83EA-4490-AFB1-CE0C-850790C06915}"/>
              </a:ext>
            </a:extLst>
          </p:cNvPr>
          <p:cNvPicPr>
            <a:picLocks noChangeAspect="1"/>
          </p:cNvPicPr>
          <p:nvPr/>
        </p:nvPicPr>
        <p:blipFill>
          <a:blip r:embed="rId3"/>
          <a:stretch>
            <a:fillRect/>
          </a:stretch>
        </p:blipFill>
        <p:spPr>
          <a:xfrm rot="697924">
            <a:off x="9262510" y="347868"/>
            <a:ext cx="2408139" cy="2459376"/>
          </a:xfrm>
          <a:prstGeom prst="rect">
            <a:avLst/>
          </a:prstGeom>
        </p:spPr>
      </p:pic>
      <p:pic>
        <p:nvPicPr>
          <p:cNvPr id="2" name="Immagine 1">
            <a:extLst>
              <a:ext uri="{FF2B5EF4-FFF2-40B4-BE49-F238E27FC236}">
                <a16:creationId xmlns:a16="http://schemas.microsoft.com/office/drawing/2014/main" id="{3FCFCFE1-89BF-1758-ECEE-57CD8079D6AB}"/>
              </a:ext>
            </a:extLst>
          </p:cNvPr>
          <p:cNvPicPr>
            <a:picLocks noChangeAspect="1"/>
          </p:cNvPicPr>
          <p:nvPr/>
        </p:nvPicPr>
        <p:blipFill>
          <a:blip r:embed="rId4"/>
          <a:stretch>
            <a:fillRect/>
          </a:stretch>
        </p:blipFill>
        <p:spPr>
          <a:xfrm>
            <a:off x="5538119" y="2690782"/>
            <a:ext cx="4249280" cy="3170195"/>
          </a:xfrm>
          <a:prstGeom prst="rect">
            <a:avLst/>
          </a:prstGeom>
        </p:spPr>
      </p:pic>
    </p:spTree>
    <p:extLst>
      <p:ext uri="{BB962C8B-B14F-4D97-AF65-F5344CB8AC3E}">
        <p14:creationId xmlns:p14="http://schemas.microsoft.com/office/powerpoint/2010/main" val="413497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EB9954E-D60B-CBF5-3E13-C68FE21DCC3B}"/>
              </a:ext>
            </a:extLst>
          </p:cNvPr>
          <p:cNvSpPr txBox="1"/>
          <p:nvPr/>
        </p:nvSpPr>
        <p:spPr>
          <a:xfrm>
            <a:off x="1278273" y="2433566"/>
            <a:ext cx="8927869" cy="646331"/>
          </a:xfrm>
          <a:prstGeom prst="rect">
            <a:avLst/>
          </a:prstGeom>
          <a:noFill/>
        </p:spPr>
        <p:txBody>
          <a:bodyPr wrap="square">
            <a:spAutoFit/>
          </a:bodyPr>
          <a:lstStyle/>
          <a:p>
            <a:endParaRPr lang="it-CH"/>
          </a:p>
          <a:p>
            <a:r>
              <a:rPr lang="it-CH"/>
              <a:t>https://zetaluiss.it/2024/12/05/boxe-curare-parkinson-firenze-dottore-bertoni/</a:t>
            </a:r>
          </a:p>
        </p:txBody>
      </p:sp>
      <p:sp>
        <p:nvSpPr>
          <p:cNvPr id="5" name="CasellaDiTesto 4">
            <a:extLst>
              <a:ext uri="{FF2B5EF4-FFF2-40B4-BE49-F238E27FC236}">
                <a16:creationId xmlns:a16="http://schemas.microsoft.com/office/drawing/2014/main" id="{9D091221-6AF8-1461-6E6C-8979D2BA28EF}"/>
              </a:ext>
            </a:extLst>
          </p:cNvPr>
          <p:cNvSpPr txBox="1"/>
          <p:nvPr/>
        </p:nvSpPr>
        <p:spPr>
          <a:xfrm>
            <a:off x="456316" y="248989"/>
            <a:ext cx="10457411" cy="2585323"/>
          </a:xfrm>
          <a:prstGeom prst="rect">
            <a:avLst/>
          </a:prstGeom>
          <a:noFill/>
        </p:spPr>
        <p:txBody>
          <a:bodyPr wrap="square">
            <a:spAutoFit/>
          </a:bodyPr>
          <a:lstStyle/>
          <a:p>
            <a:r>
              <a:rPr lang="it-IT">
                <a:latin typeface="Papyrus" panose="03070502060502030205" pitchFamily="66" charset="0"/>
              </a:rPr>
              <a:t>Intervista al medico chirurgo ortopedico Maurizio Bertoni.</a:t>
            </a:r>
          </a:p>
          <a:p>
            <a:r>
              <a:rPr lang="it-IT">
                <a:latin typeface="Papyrus" panose="03070502060502030205" pitchFamily="66" charset="0"/>
              </a:rPr>
              <a:t>Ha fondato «un gancio al Parkinson» a Firenze </a:t>
            </a:r>
          </a:p>
          <a:p>
            <a:endParaRPr lang="it-IT">
              <a:latin typeface="Papyrus" panose="03070502060502030205" pitchFamily="66" charset="0"/>
            </a:endParaRPr>
          </a:p>
          <a:p>
            <a:r>
              <a:rPr lang="it-IT">
                <a:latin typeface="Papyrus" panose="03070502060502030205" pitchFamily="66" charset="0"/>
              </a:rPr>
              <a:t>“La boxe – afferma il dottor Maurizio Bertoni -, oltre ad essere uno degli sport più antichi al mondo, è anche uno dei più completi, perché sviluppa coordinazione dei movimenti, equilibrio, riflessi, ed elasticità dei muscoli. Allenare queste qualità, che si perdono in occasione di patologie neurodegenerative, come appunto il Parkinson, migliora sensibilmente la qualità di vita dei pazienti, anche in fase avanzata della malattia”.</a:t>
            </a:r>
          </a:p>
          <a:p>
            <a:r>
              <a:rPr lang="it-IT">
                <a:latin typeface="Papyrus" panose="03070502060502030205" pitchFamily="66" charset="0"/>
              </a:rPr>
              <a:t>  Potete visionare l’intervista entrando nel link:</a:t>
            </a:r>
            <a:endParaRPr lang="it-CH">
              <a:latin typeface="Papyrus" panose="03070502060502030205" pitchFamily="66" charset="0"/>
            </a:endParaRPr>
          </a:p>
        </p:txBody>
      </p:sp>
      <p:pic>
        <p:nvPicPr>
          <p:cNvPr id="6" name="Immagine 5">
            <a:extLst>
              <a:ext uri="{FF2B5EF4-FFF2-40B4-BE49-F238E27FC236}">
                <a16:creationId xmlns:a16="http://schemas.microsoft.com/office/drawing/2014/main" id="{5ACFA505-1095-FB64-2D40-A1F6883D3655}"/>
              </a:ext>
            </a:extLst>
          </p:cNvPr>
          <p:cNvPicPr>
            <a:picLocks noChangeAspect="1"/>
          </p:cNvPicPr>
          <p:nvPr/>
        </p:nvPicPr>
        <p:blipFill>
          <a:blip r:embed="rId2"/>
          <a:stretch>
            <a:fillRect/>
          </a:stretch>
        </p:blipFill>
        <p:spPr>
          <a:xfrm>
            <a:off x="456316" y="3173006"/>
            <a:ext cx="7571888" cy="3450635"/>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put penna 7">
                <a:extLst>
                  <a:ext uri="{FF2B5EF4-FFF2-40B4-BE49-F238E27FC236}">
                    <a16:creationId xmlns:a16="http://schemas.microsoft.com/office/drawing/2014/main" id="{8209F248-FFB2-CE73-4A12-E2EBA1C0CEDD}"/>
                  </a:ext>
                </a:extLst>
              </p14:cNvPr>
              <p14:cNvContentPartPr/>
              <p14:nvPr/>
            </p14:nvContentPartPr>
            <p14:xfrm>
              <a:off x="4829302" y="5477564"/>
              <a:ext cx="740160" cy="8640"/>
            </p14:xfrm>
          </p:contentPart>
        </mc:Choice>
        <mc:Fallback xmlns="">
          <p:pic>
            <p:nvPicPr>
              <p:cNvPr id="8" name="Input penna 7">
                <a:extLst>
                  <a:ext uri="{FF2B5EF4-FFF2-40B4-BE49-F238E27FC236}">
                    <a16:creationId xmlns:a16="http://schemas.microsoft.com/office/drawing/2014/main" id="{8209F248-FFB2-CE73-4A12-E2EBA1C0CEDD}"/>
                  </a:ext>
                </a:extLst>
              </p:cNvPr>
              <p:cNvPicPr/>
              <p:nvPr/>
            </p:nvPicPr>
            <p:blipFill>
              <a:blip r:embed="rId4"/>
              <a:stretch>
                <a:fillRect/>
              </a:stretch>
            </p:blipFill>
            <p:spPr>
              <a:xfrm>
                <a:off x="4775302" y="5369924"/>
                <a:ext cx="8478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put penna 9">
                <a:extLst>
                  <a:ext uri="{FF2B5EF4-FFF2-40B4-BE49-F238E27FC236}">
                    <a16:creationId xmlns:a16="http://schemas.microsoft.com/office/drawing/2014/main" id="{B81024FF-5718-DBFE-EC9B-DF4A853F5669}"/>
                  </a:ext>
                </a:extLst>
              </p14:cNvPr>
              <p14:cNvContentPartPr/>
              <p14:nvPr/>
            </p14:nvContentPartPr>
            <p14:xfrm>
              <a:off x="2460502" y="5677364"/>
              <a:ext cx="856440" cy="16920"/>
            </p14:xfrm>
          </p:contentPart>
        </mc:Choice>
        <mc:Fallback xmlns="">
          <p:pic>
            <p:nvPicPr>
              <p:cNvPr id="10" name="Input penna 9">
                <a:extLst>
                  <a:ext uri="{FF2B5EF4-FFF2-40B4-BE49-F238E27FC236}">
                    <a16:creationId xmlns:a16="http://schemas.microsoft.com/office/drawing/2014/main" id="{B81024FF-5718-DBFE-EC9B-DF4A853F5669}"/>
                  </a:ext>
                </a:extLst>
              </p:cNvPr>
              <p:cNvPicPr/>
              <p:nvPr/>
            </p:nvPicPr>
            <p:blipFill>
              <a:blip r:embed="rId6"/>
              <a:stretch>
                <a:fillRect/>
              </a:stretch>
            </p:blipFill>
            <p:spPr>
              <a:xfrm>
                <a:off x="2406502" y="5569364"/>
                <a:ext cx="96408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put penna 13">
                <a:extLst>
                  <a:ext uri="{FF2B5EF4-FFF2-40B4-BE49-F238E27FC236}">
                    <a16:creationId xmlns:a16="http://schemas.microsoft.com/office/drawing/2014/main" id="{5BADF9F2-5A26-1906-F99D-C8D4BFD1BE98}"/>
                  </a:ext>
                </a:extLst>
              </p14:cNvPr>
              <p14:cNvContentPartPr/>
              <p14:nvPr/>
            </p14:nvContentPartPr>
            <p14:xfrm>
              <a:off x="3865222" y="6275684"/>
              <a:ext cx="1638000" cy="720"/>
            </p14:xfrm>
          </p:contentPart>
        </mc:Choice>
        <mc:Fallback xmlns="">
          <p:pic>
            <p:nvPicPr>
              <p:cNvPr id="14" name="Input penna 13">
                <a:extLst>
                  <a:ext uri="{FF2B5EF4-FFF2-40B4-BE49-F238E27FC236}">
                    <a16:creationId xmlns:a16="http://schemas.microsoft.com/office/drawing/2014/main" id="{5BADF9F2-5A26-1906-F99D-C8D4BFD1BE98}"/>
                  </a:ext>
                </a:extLst>
              </p:cNvPr>
              <p:cNvPicPr/>
              <p:nvPr/>
            </p:nvPicPr>
            <p:blipFill>
              <a:blip r:embed="rId8"/>
              <a:stretch>
                <a:fillRect/>
              </a:stretch>
            </p:blipFill>
            <p:spPr>
              <a:xfrm>
                <a:off x="3811582" y="6059684"/>
                <a:ext cx="174564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put penna 14">
                <a:extLst>
                  <a:ext uri="{FF2B5EF4-FFF2-40B4-BE49-F238E27FC236}">
                    <a16:creationId xmlns:a16="http://schemas.microsoft.com/office/drawing/2014/main" id="{023A021B-C0A8-13A4-3373-46A692817F1A}"/>
                  </a:ext>
                </a:extLst>
              </p14:cNvPr>
              <p14:cNvContentPartPr/>
              <p14:nvPr/>
            </p14:nvContentPartPr>
            <p14:xfrm>
              <a:off x="2485342" y="6433724"/>
              <a:ext cx="423360" cy="360"/>
            </p14:xfrm>
          </p:contentPart>
        </mc:Choice>
        <mc:Fallback xmlns="">
          <p:pic>
            <p:nvPicPr>
              <p:cNvPr id="15" name="Input penna 14">
                <a:extLst>
                  <a:ext uri="{FF2B5EF4-FFF2-40B4-BE49-F238E27FC236}">
                    <a16:creationId xmlns:a16="http://schemas.microsoft.com/office/drawing/2014/main" id="{023A021B-C0A8-13A4-3373-46A692817F1A}"/>
                  </a:ext>
                </a:extLst>
              </p:cNvPr>
              <p:cNvPicPr/>
              <p:nvPr/>
            </p:nvPicPr>
            <p:blipFill>
              <a:blip r:embed="rId10"/>
              <a:stretch>
                <a:fillRect/>
              </a:stretch>
            </p:blipFill>
            <p:spPr>
              <a:xfrm>
                <a:off x="2431342" y="6326084"/>
                <a:ext cx="531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put penna 15">
                <a:extLst>
                  <a:ext uri="{FF2B5EF4-FFF2-40B4-BE49-F238E27FC236}">
                    <a16:creationId xmlns:a16="http://schemas.microsoft.com/office/drawing/2014/main" id="{B9F9B099-D15B-54A2-B8F0-C2CAAA479878}"/>
                  </a:ext>
                </a:extLst>
              </p14:cNvPr>
              <p14:cNvContentPartPr/>
              <p14:nvPr/>
            </p14:nvContentPartPr>
            <p14:xfrm>
              <a:off x="3582622" y="4821284"/>
              <a:ext cx="2102400" cy="77040"/>
            </p14:xfrm>
          </p:contentPart>
        </mc:Choice>
        <mc:Fallback xmlns="">
          <p:pic>
            <p:nvPicPr>
              <p:cNvPr id="16" name="Input penna 15">
                <a:extLst>
                  <a:ext uri="{FF2B5EF4-FFF2-40B4-BE49-F238E27FC236}">
                    <a16:creationId xmlns:a16="http://schemas.microsoft.com/office/drawing/2014/main" id="{B9F9B099-D15B-54A2-B8F0-C2CAAA479878}"/>
                  </a:ext>
                </a:extLst>
              </p:cNvPr>
              <p:cNvPicPr/>
              <p:nvPr/>
            </p:nvPicPr>
            <p:blipFill>
              <a:blip r:embed="rId12"/>
              <a:stretch>
                <a:fillRect/>
              </a:stretch>
            </p:blipFill>
            <p:spPr>
              <a:xfrm>
                <a:off x="3528622" y="4713284"/>
                <a:ext cx="221004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put penna 17">
                <a:extLst>
                  <a:ext uri="{FF2B5EF4-FFF2-40B4-BE49-F238E27FC236}">
                    <a16:creationId xmlns:a16="http://schemas.microsoft.com/office/drawing/2014/main" id="{3AA0EDE6-A46D-A537-20D7-83D63E05CABA}"/>
                  </a:ext>
                </a:extLst>
              </p14:cNvPr>
              <p14:cNvContentPartPr/>
              <p14:nvPr/>
            </p14:nvContentPartPr>
            <p14:xfrm>
              <a:off x="2443582" y="5020724"/>
              <a:ext cx="1297080" cy="8280"/>
            </p14:xfrm>
          </p:contentPart>
        </mc:Choice>
        <mc:Fallback xmlns="">
          <p:pic>
            <p:nvPicPr>
              <p:cNvPr id="18" name="Input penna 17">
                <a:extLst>
                  <a:ext uri="{FF2B5EF4-FFF2-40B4-BE49-F238E27FC236}">
                    <a16:creationId xmlns:a16="http://schemas.microsoft.com/office/drawing/2014/main" id="{3AA0EDE6-A46D-A537-20D7-83D63E05CABA}"/>
                  </a:ext>
                </a:extLst>
              </p:cNvPr>
              <p:cNvPicPr/>
              <p:nvPr/>
            </p:nvPicPr>
            <p:blipFill>
              <a:blip r:embed="rId14"/>
              <a:stretch>
                <a:fillRect/>
              </a:stretch>
            </p:blipFill>
            <p:spPr>
              <a:xfrm>
                <a:off x="2389582" y="4912724"/>
                <a:ext cx="140472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put penna 18">
                <a:extLst>
                  <a:ext uri="{FF2B5EF4-FFF2-40B4-BE49-F238E27FC236}">
                    <a16:creationId xmlns:a16="http://schemas.microsoft.com/office/drawing/2014/main" id="{6AE436CF-69B4-4A91-0B25-A548F2F3C334}"/>
                  </a:ext>
                </a:extLst>
              </p14:cNvPr>
              <p14:cNvContentPartPr/>
              <p14:nvPr/>
            </p14:nvContentPartPr>
            <p14:xfrm>
              <a:off x="3740662" y="5011364"/>
              <a:ext cx="2119320" cy="60120"/>
            </p14:xfrm>
          </p:contentPart>
        </mc:Choice>
        <mc:Fallback xmlns="">
          <p:pic>
            <p:nvPicPr>
              <p:cNvPr id="19" name="Input penna 18">
                <a:extLst>
                  <a:ext uri="{FF2B5EF4-FFF2-40B4-BE49-F238E27FC236}">
                    <a16:creationId xmlns:a16="http://schemas.microsoft.com/office/drawing/2014/main" id="{6AE436CF-69B4-4A91-0B25-A548F2F3C334}"/>
                  </a:ext>
                </a:extLst>
              </p:cNvPr>
              <p:cNvPicPr/>
              <p:nvPr/>
            </p:nvPicPr>
            <p:blipFill>
              <a:blip r:embed="rId16"/>
              <a:stretch>
                <a:fillRect/>
              </a:stretch>
            </p:blipFill>
            <p:spPr>
              <a:xfrm>
                <a:off x="3686662" y="4903724"/>
                <a:ext cx="222696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put penna 19">
                <a:extLst>
                  <a:ext uri="{FF2B5EF4-FFF2-40B4-BE49-F238E27FC236}">
                    <a16:creationId xmlns:a16="http://schemas.microsoft.com/office/drawing/2014/main" id="{9F9E930D-E4E5-670B-D1AC-3228EFDB0072}"/>
                  </a:ext>
                </a:extLst>
              </p14:cNvPr>
              <p14:cNvContentPartPr/>
              <p14:nvPr/>
            </p14:nvContentPartPr>
            <p14:xfrm>
              <a:off x="5860342" y="5029004"/>
              <a:ext cx="360" cy="360"/>
            </p14:xfrm>
          </p:contentPart>
        </mc:Choice>
        <mc:Fallback xmlns="">
          <p:pic>
            <p:nvPicPr>
              <p:cNvPr id="20" name="Input penna 19">
                <a:extLst>
                  <a:ext uri="{FF2B5EF4-FFF2-40B4-BE49-F238E27FC236}">
                    <a16:creationId xmlns:a16="http://schemas.microsoft.com/office/drawing/2014/main" id="{9F9E930D-E4E5-670B-D1AC-3228EFDB0072}"/>
                  </a:ext>
                </a:extLst>
              </p:cNvPr>
              <p:cNvPicPr/>
              <p:nvPr/>
            </p:nvPicPr>
            <p:blipFill>
              <a:blip r:embed="rId18"/>
              <a:stretch>
                <a:fillRect/>
              </a:stretch>
            </p:blipFill>
            <p:spPr>
              <a:xfrm>
                <a:off x="5806702" y="492100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put penna 21">
                <a:extLst>
                  <a:ext uri="{FF2B5EF4-FFF2-40B4-BE49-F238E27FC236}">
                    <a16:creationId xmlns:a16="http://schemas.microsoft.com/office/drawing/2014/main" id="{CE78D1A0-D4B1-4846-19D6-C05A5B88886F}"/>
                  </a:ext>
                </a:extLst>
              </p14:cNvPr>
              <p14:cNvContentPartPr/>
              <p14:nvPr/>
            </p14:nvContentPartPr>
            <p14:xfrm>
              <a:off x="2427022" y="5178404"/>
              <a:ext cx="947880" cy="25560"/>
            </p14:xfrm>
          </p:contentPart>
        </mc:Choice>
        <mc:Fallback xmlns="">
          <p:pic>
            <p:nvPicPr>
              <p:cNvPr id="22" name="Input penna 21">
                <a:extLst>
                  <a:ext uri="{FF2B5EF4-FFF2-40B4-BE49-F238E27FC236}">
                    <a16:creationId xmlns:a16="http://schemas.microsoft.com/office/drawing/2014/main" id="{CE78D1A0-D4B1-4846-19D6-C05A5B88886F}"/>
                  </a:ext>
                </a:extLst>
              </p:cNvPr>
              <p:cNvPicPr/>
              <p:nvPr/>
            </p:nvPicPr>
            <p:blipFill>
              <a:blip r:embed="rId20"/>
              <a:stretch>
                <a:fillRect/>
              </a:stretch>
            </p:blipFill>
            <p:spPr>
              <a:xfrm>
                <a:off x="2373382" y="5070764"/>
                <a:ext cx="1055520" cy="241200"/>
              </a:xfrm>
              <a:prstGeom prst="rect">
                <a:avLst/>
              </a:prstGeom>
            </p:spPr>
          </p:pic>
        </mc:Fallback>
      </mc:AlternateContent>
      <p:pic>
        <p:nvPicPr>
          <p:cNvPr id="2" name="Immagine 1">
            <a:extLst>
              <a:ext uri="{FF2B5EF4-FFF2-40B4-BE49-F238E27FC236}">
                <a16:creationId xmlns:a16="http://schemas.microsoft.com/office/drawing/2014/main" id="{BAB10AAC-CD53-04CA-97BC-7040F3AE34A5}"/>
              </a:ext>
            </a:extLst>
          </p:cNvPr>
          <p:cNvPicPr>
            <a:picLocks noChangeAspect="1"/>
          </p:cNvPicPr>
          <p:nvPr/>
        </p:nvPicPr>
        <p:blipFill>
          <a:blip r:embed="rId21"/>
          <a:stretch>
            <a:fillRect/>
          </a:stretch>
        </p:blipFill>
        <p:spPr>
          <a:xfrm>
            <a:off x="7964827" y="4933410"/>
            <a:ext cx="4184806" cy="1521747"/>
          </a:xfrm>
          <a:prstGeom prst="rect">
            <a:avLst/>
          </a:prstGeom>
        </p:spPr>
      </p:pic>
    </p:spTree>
    <p:extLst>
      <p:ext uri="{BB962C8B-B14F-4D97-AF65-F5344CB8AC3E}">
        <p14:creationId xmlns:p14="http://schemas.microsoft.com/office/powerpoint/2010/main" val="2436956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10A46EA-E874-2776-5647-44F88694D5C7}"/>
              </a:ext>
            </a:extLst>
          </p:cNvPr>
          <p:cNvSpPr txBox="1"/>
          <p:nvPr/>
        </p:nvSpPr>
        <p:spPr>
          <a:xfrm>
            <a:off x="3938669" y="267591"/>
            <a:ext cx="6094428" cy="369332"/>
          </a:xfrm>
          <a:prstGeom prst="rect">
            <a:avLst/>
          </a:prstGeom>
          <a:noFill/>
        </p:spPr>
        <p:txBody>
          <a:bodyPr wrap="square">
            <a:spAutoFit/>
          </a:bodyPr>
          <a:lstStyle/>
          <a:p>
            <a:r>
              <a:rPr lang="it-CH"/>
              <a:t>https://youtu.be/EpRUL6rbqfs</a:t>
            </a:r>
          </a:p>
        </p:txBody>
      </p:sp>
      <p:pic>
        <p:nvPicPr>
          <p:cNvPr id="4" name="Elementi multimediali online 3" title="Rock Steady Boxing">
            <a:hlinkClick r:id="" action="ppaction://media"/>
            <a:extLst>
              <a:ext uri="{FF2B5EF4-FFF2-40B4-BE49-F238E27FC236}">
                <a16:creationId xmlns:a16="http://schemas.microsoft.com/office/drawing/2014/main" id="{49ABED08-3112-0165-BFA3-F3F9E6C55912}"/>
              </a:ext>
            </a:extLst>
          </p:cNvPr>
          <p:cNvPicPr>
            <a:picLocks noRot="1" noChangeAspect="1"/>
          </p:cNvPicPr>
          <p:nvPr>
            <a:videoFile r:link="rId1"/>
          </p:nvPr>
        </p:nvPicPr>
        <p:blipFill>
          <a:blip r:embed="rId3"/>
          <a:stretch>
            <a:fillRect/>
          </a:stretch>
        </p:blipFill>
        <p:spPr>
          <a:xfrm>
            <a:off x="1654421" y="921470"/>
            <a:ext cx="8883157" cy="5015060"/>
          </a:xfrm>
          <a:prstGeom prst="rect">
            <a:avLst/>
          </a:prstGeom>
        </p:spPr>
      </p:pic>
    </p:spTree>
    <p:extLst>
      <p:ext uri="{BB962C8B-B14F-4D97-AF65-F5344CB8AC3E}">
        <p14:creationId xmlns:p14="http://schemas.microsoft.com/office/powerpoint/2010/main" val="30754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38956D7-6068-F9DF-1C6B-3D8745DA0742}"/>
              </a:ext>
            </a:extLst>
          </p:cNvPr>
          <p:cNvPicPr>
            <a:picLocks noChangeAspect="1"/>
          </p:cNvPicPr>
          <p:nvPr/>
        </p:nvPicPr>
        <p:blipFill>
          <a:blip r:embed="rId3"/>
          <a:srcRect l="54044" t="43649" r="8640" b="13741"/>
          <a:stretch/>
        </p:blipFill>
        <p:spPr>
          <a:xfrm>
            <a:off x="8730153" y="1306285"/>
            <a:ext cx="3381501" cy="2056151"/>
          </a:xfrm>
          <a:prstGeom prst="rect">
            <a:avLst/>
          </a:prstGeom>
        </p:spPr>
      </p:pic>
      <p:pic>
        <p:nvPicPr>
          <p:cNvPr id="5" name="Elementi multimediali online 4" title="Fighting back: Tommy talks fitness, boxercise and Parkinson's">
            <a:hlinkClick r:id="" action="ppaction://media"/>
            <a:extLst>
              <a:ext uri="{FF2B5EF4-FFF2-40B4-BE49-F238E27FC236}">
                <a16:creationId xmlns:a16="http://schemas.microsoft.com/office/drawing/2014/main" id="{58B00363-740E-9942-39B8-8C6E8CFE799F}"/>
              </a:ext>
            </a:extLst>
          </p:cNvPr>
          <p:cNvPicPr>
            <a:picLocks noRot="1" noChangeAspect="1"/>
          </p:cNvPicPr>
          <p:nvPr>
            <a:videoFile r:link="rId1"/>
          </p:nvPr>
        </p:nvPicPr>
        <p:blipFill>
          <a:blip r:embed="rId4"/>
          <a:stretch>
            <a:fillRect/>
          </a:stretch>
        </p:blipFill>
        <p:spPr>
          <a:xfrm>
            <a:off x="134793" y="620790"/>
            <a:ext cx="8595360" cy="4852582"/>
          </a:xfrm>
          <a:prstGeom prst="rect">
            <a:avLst/>
          </a:prstGeom>
        </p:spPr>
      </p:pic>
      <p:sp>
        <p:nvSpPr>
          <p:cNvPr id="7" name="CasellaDiTesto 6">
            <a:extLst>
              <a:ext uri="{FF2B5EF4-FFF2-40B4-BE49-F238E27FC236}">
                <a16:creationId xmlns:a16="http://schemas.microsoft.com/office/drawing/2014/main" id="{C49575B4-AADD-D2C1-5568-6196B29C6AFB}"/>
              </a:ext>
            </a:extLst>
          </p:cNvPr>
          <p:cNvSpPr txBox="1"/>
          <p:nvPr/>
        </p:nvSpPr>
        <p:spPr>
          <a:xfrm>
            <a:off x="399011" y="5636029"/>
            <a:ext cx="3807229" cy="369332"/>
          </a:xfrm>
          <a:prstGeom prst="rect">
            <a:avLst/>
          </a:prstGeom>
          <a:noFill/>
        </p:spPr>
        <p:txBody>
          <a:bodyPr wrap="square" rtlCol="0">
            <a:spAutoFit/>
          </a:bodyPr>
          <a:lstStyle/>
          <a:p>
            <a:r>
              <a:rPr lang="it-CH"/>
              <a:t>https://youtu.be/3T2kaLczML0</a:t>
            </a:r>
          </a:p>
        </p:txBody>
      </p:sp>
    </p:spTree>
    <p:extLst>
      <p:ext uri="{BB962C8B-B14F-4D97-AF65-F5344CB8AC3E}">
        <p14:creationId xmlns:p14="http://schemas.microsoft.com/office/powerpoint/2010/main" val="122507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12EF0B15-6D46-5A63-4ADF-16B27FDC5314}"/>
              </a:ext>
            </a:extLst>
          </p:cNvPr>
          <p:cNvSpPr txBox="1"/>
          <p:nvPr/>
        </p:nvSpPr>
        <p:spPr>
          <a:xfrm>
            <a:off x="4297006" y="211528"/>
            <a:ext cx="7680488" cy="369332"/>
          </a:xfrm>
          <a:prstGeom prst="rect">
            <a:avLst/>
          </a:prstGeom>
          <a:noFill/>
        </p:spPr>
        <p:txBody>
          <a:bodyPr wrap="square">
            <a:spAutoFit/>
          </a:bodyPr>
          <a:lstStyle/>
          <a:p>
            <a:r>
              <a:rPr lang="it-CH"/>
              <a:t>https://youtu.be/pM0P6bxrmIU</a:t>
            </a:r>
          </a:p>
        </p:txBody>
      </p:sp>
      <p:pic>
        <p:nvPicPr>
          <p:cNvPr id="9" name="Elementi multimediali online 8" title="Rock Steady Boxing - Fighting Back Against Parkinson's">
            <a:hlinkClick r:id="" action="ppaction://media"/>
            <a:extLst>
              <a:ext uri="{FF2B5EF4-FFF2-40B4-BE49-F238E27FC236}">
                <a16:creationId xmlns:a16="http://schemas.microsoft.com/office/drawing/2014/main" id="{72DFCAC3-F516-56E7-E5FB-24D6CEE60616}"/>
              </a:ext>
            </a:extLst>
          </p:cNvPr>
          <p:cNvPicPr>
            <a:picLocks noRot="1" noChangeAspect="1"/>
          </p:cNvPicPr>
          <p:nvPr>
            <a:videoFile r:link="rId1"/>
          </p:nvPr>
        </p:nvPicPr>
        <p:blipFill>
          <a:blip r:embed="rId3"/>
          <a:stretch>
            <a:fillRect/>
          </a:stretch>
        </p:blipFill>
        <p:spPr>
          <a:xfrm>
            <a:off x="1445700" y="659876"/>
            <a:ext cx="9300599" cy="5250730"/>
          </a:xfrm>
          <a:prstGeom prst="rect">
            <a:avLst/>
          </a:prstGeom>
        </p:spPr>
      </p:pic>
    </p:spTree>
    <p:extLst>
      <p:ext uri="{BB962C8B-B14F-4D97-AF65-F5344CB8AC3E}">
        <p14:creationId xmlns:p14="http://schemas.microsoft.com/office/powerpoint/2010/main" val="14897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8AE0949-C683-9085-E7B3-44867A29F985}"/>
              </a:ext>
            </a:extLst>
          </p:cNvPr>
          <p:cNvSpPr txBox="1"/>
          <p:nvPr/>
        </p:nvSpPr>
        <p:spPr>
          <a:xfrm>
            <a:off x="926666" y="916832"/>
            <a:ext cx="9822426" cy="4216539"/>
          </a:xfrm>
          <a:prstGeom prst="rect">
            <a:avLst/>
          </a:prstGeom>
          <a:noFill/>
        </p:spPr>
        <p:txBody>
          <a:bodyPr wrap="square" rtlCol="0">
            <a:spAutoFit/>
          </a:bodyPr>
          <a:lstStyle/>
          <a:p>
            <a:pPr algn="l"/>
            <a:r>
              <a:rPr lang="it-IT" sz="2800" b="0" i="0">
                <a:solidFill>
                  <a:srgbClr val="0070C0"/>
                </a:solidFill>
                <a:effectLst/>
                <a:latin typeface="Algerian" panose="04020705040A02060702" pitchFamily="82" charset="0"/>
              </a:rPr>
              <a:t>Malattia di Parkinson - frequenza ed età</a:t>
            </a:r>
          </a:p>
          <a:p>
            <a:pPr algn="l">
              <a:spcBef>
                <a:spcPts val="1200"/>
              </a:spcBef>
            </a:pPr>
            <a:r>
              <a:rPr lang="it-IT" b="0" i="0">
                <a:effectLst/>
                <a:latin typeface="Papyrus" panose="03070502060502030205" pitchFamily="66" charset="0"/>
              </a:rPr>
              <a:t>In Svizzera più di 15.000 persone soffrono del morbo di Parkinson.</a:t>
            </a:r>
            <a:endParaRPr lang="it-IT">
              <a:latin typeface="Papyrus" panose="03070502060502030205" pitchFamily="66" charset="0"/>
            </a:endParaRPr>
          </a:p>
          <a:p>
            <a:pPr algn="l">
              <a:spcBef>
                <a:spcPts val="1200"/>
              </a:spcBef>
            </a:pPr>
            <a:r>
              <a:rPr lang="it-IT" b="0" i="0">
                <a:solidFill>
                  <a:srgbClr val="000000"/>
                </a:solidFill>
                <a:effectLst/>
                <a:latin typeface="Papyrus" panose="03070502060502030205" pitchFamily="66" charset="0"/>
              </a:rPr>
              <a:t>Dopo la malattia di Alzheimer, quella di Parkinson è la malattia neurodegenerativa più diffusa.</a:t>
            </a:r>
          </a:p>
          <a:p>
            <a:pPr algn="l">
              <a:spcBef>
                <a:spcPts val="1200"/>
              </a:spcBef>
            </a:pPr>
            <a:r>
              <a:rPr lang="it-IT" b="0" i="0">
                <a:effectLst/>
                <a:latin typeface="Papyrus" panose="03070502060502030205" pitchFamily="66" charset="0"/>
              </a:rPr>
              <a:t>Ogni anno vengono colpite circa 1.000-1.500 persone in più. La maggior parte di loro ha un'età compresa tra i 50 e i 60 anni al momento della diagnosi.</a:t>
            </a:r>
          </a:p>
          <a:p>
            <a:pPr algn="l">
              <a:spcBef>
                <a:spcPts val="1200"/>
              </a:spcBef>
            </a:pPr>
            <a:r>
              <a:rPr lang="it-IT" b="0" i="0">
                <a:effectLst/>
                <a:latin typeface="Papyrus" panose="03070502060502030205" pitchFamily="66" charset="0"/>
              </a:rPr>
              <a:t> La probabilità di sviluppare la malattia di Parkinson aumenta con l'età: circa l'1% dei sessantenni ha il Parkinson e circa il 3% degli ottantenni. </a:t>
            </a:r>
          </a:p>
          <a:p>
            <a:pPr algn="l">
              <a:spcBef>
                <a:spcPts val="1200"/>
              </a:spcBef>
            </a:pPr>
            <a:r>
              <a:rPr lang="it-IT" b="0" i="0">
                <a:effectLst/>
                <a:latin typeface="Papyrus" panose="03070502060502030205" pitchFamily="66" charset="0"/>
              </a:rPr>
              <a:t> Tra il cinque e il dieci per cento di tutte le persone affette da Parkinson ha meno di 40 anni</a:t>
            </a:r>
            <a:r>
              <a:rPr lang="it-IT">
                <a:latin typeface="Papyrus" panose="03070502060502030205" pitchFamily="66" charset="0"/>
              </a:rPr>
              <a:t>, si parla </a:t>
            </a:r>
            <a:r>
              <a:rPr lang="it-IT" b="0" i="0">
                <a:effectLst/>
                <a:latin typeface="Papyrus" panose="03070502060502030205" pitchFamily="66" charset="0"/>
              </a:rPr>
              <a:t> di malattia di Parkinson "ad esordio precoce". </a:t>
            </a:r>
          </a:p>
          <a:p>
            <a:pPr algn="l">
              <a:spcBef>
                <a:spcPts val="1200"/>
              </a:spcBef>
            </a:pPr>
            <a:r>
              <a:rPr lang="it-IT" b="0" i="0">
                <a:effectLst/>
                <a:latin typeface="Papyrus" panose="03070502060502030205" pitchFamily="66" charset="0"/>
              </a:rPr>
              <a:t>Se il Parkinson si manifesta prima dei 21 anni, cosa ancora più rara, si parla di malattia di Parkinson "giovanile".</a:t>
            </a:r>
          </a:p>
        </p:txBody>
      </p:sp>
    </p:spTree>
    <p:extLst>
      <p:ext uri="{BB962C8B-B14F-4D97-AF65-F5344CB8AC3E}">
        <p14:creationId xmlns:p14="http://schemas.microsoft.com/office/powerpoint/2010/main" val="137863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2C4FD95-2323-E85B-D6C6-F2B8852679EA}"/>
              </a:ext>
            </a:extLst>
          </p:cNvPr>
          <p:cNvSpPr txBox="1"/>
          <p:nvPr/>
        </p:nvSpPr>
        <p:spPr>
          <a:xfrm>
            <a:off x="355696" y="735289"/>
            <a:ext cx="8636010" cy="5078313"/>
          </a:xfrm>
          <a:prstGeom prst="rect">
            <a:avLst/>
          </a:prstGeom>
          <a:noFill/>
        </p:spPr>
        <p:txBody>
          <a:bodyPr wrap="square" rtlCol="0">
            <a:spAutoFit/>
          </a:bodyPr>
          <a:lstStyle/>
          <a:p>
            <a:r>
              <a:rPr lang="it-IT" b="1" i="0">
                <a:solidFill>
                  <a:srgbClr val="FF0000"/>
                </a:solidFill>
                <a:effectLst/>
                <a:latin typeface="Papyrus" panose="03070502060502030205" pitchFamily="66" charset="0"/>
              </a:rPr>
              <a:t>Il morbo di Parkinson è una malattia cronica degenerativa, a progressione graduale e con un decorso prolungato.</a:t>
            </a:r>
            <a:endParaRPr lang="it-IT" b="0" i="0">
              <a:solidFill>
                <a:srgbClr val="FF0000"/>
              </a:solidFill>
              <a:effectLst/>
              <a:latin typeface="Papyrus" panose="03070502060502030205" pitchFamily="66" charset="0"/>
            </a:endParaRPr>
          </a:p>
          <a:p>
            <a:endParaRPr lang="it-IT">
              <a:solidFill>
                <a:srgbClr val="000000"/>
              </a:solidFill>
              <a:latin typeface="Papyrus" panose="03070502060502030205" pitchFamily="66" charset="0"/>
            </a:endParaRPr>
          </a:p>
          <a:p>
            <a:r>
              <a:rPr lang="it-IT" b="0" i="0">
                <a:solidFill>
                  <a:srgbClr val="000000"/>
                </a:solidFill>
                <a:effectLst/>
                <a:latin typeface="Papyrus" panose="03070502060502030205" pitchFamily="66" charset="0"/>
              </a:rPr>
              <a:t>Il Parkinson è una patologia neurodegenerativa che provoca la morte progressiva di neuroni dopamingergici, ossia deputati alla produzione del neurotrasmettitore dopamina nel cervello.</a:t>
            </a:r>
          </a:p>
          <a:p>
            <a:r>
              <a:rPr lang="it-IT" b="0" i="0">
                <a:solidFill>
                  <a:srgbClr val="000000"/>
                </a:solidFill>
                <a:effectLst/>
                <a:latin typeface="Papyrus" panose="03070502060502030205" pitchFamily="66" charset="0"/>
              </a:rPr>
              <a:t>La dopamina è un imporante neurotrasmettitore che controlla: le funzioni motorie,  facoltà cognitive come l’apprendimento, la memoria,  la capacità di attenzione, la regolazione del sonno, sull’umore , la motivazione e  la ricompensa.</a:t>
            </a:r>
          </a:p>
          <a:p>
            <a:endParaRPr lang="it-IT">
              <a:solidFill>
                <a:srgbClr val="2A3B58"/>
              </a:solidFill>
              <a:latin typeface="FuturaStd"/>
            </a:endParaRPr>
          </a:p>
          <a:p>
            <a:r>
              <a:rPr lang="it-IT" b="0" i="0">
                <a:solidFill>
                  <a:srgbClr val="000000"/>
                </a:solidFill>
                <a:effectLst/>
                <a:latin typeface="Papyrus" panose="03070502060502030205" pitchFamily="66" charset="0"/>
              </a:rPr>
              <a:t>La conseguente carenza di dopamina provoca vari disturbi della motricità.</a:t>
            </a:r>
          </a:p>
          <a:p>
            <a:endParaRPr lang="it-IT" b="0" i="0">
              <a:solidFill>
                <a:srgbClr val="000000"/>
              </a:solidFill>
              <a:effectLst/>
              <a:latin typeface="Papyrus" panose="03070502060502030205" pitchFamily="66" charset="0"/>
            </a:endParaRPr>
          </a:p>
          <a:p>
            <a:r>
              <a:rPr lang="it-IT" b="0" i="0">
                <a:solidFill>
                  <a:srgbClr val="000000"/>
                </a:solidFill>
                <a:effectLst/>
                <a:latin typeface="Papyrus" panose="03070502060502030205" pitchFamily="66" charset="0"/>
              </a:rPr>
              <a:t>Già negli stadi iniziali della malattia, anche in altre regioni cerebrali si verifica la morte di neuroni che non hanno però nulla a che vedere con la produzione di dopamina. </a:t>
            </a:r>
          </a:p>
          <a:p>
            <a:r>
              <a:rPr lang="it-IT" b="0" i="0">
                <a:solidFill>
                  <a:srgbClr val="000000"/>
                </a:solidFill>
                <a:effectLst/>
                <a:latin typeface="Papyrus" panose="03070502060502030205" pitchFamily="66" charset="0"/>
              </a:rPr>
              <a:t>Ciò è all’origine di una serie di sintomi (ad es. turbe vegetative, dolori, disturbi del sonno, sintomi psichiatrici), che con l’avanzare del tempo diventano sempre più gravosi per i parkinsoniani.</a:t>
            </a:r>
            <a:endParaRPr lang="it-IT">
              <a:solidFill>
                <a:srgbClr val="000000"/>
              </a:solidFill>
              <a:latin typeface="Papyrus" panose="03070502060502030205" pitchFamily="66" charset="0"/>
            </a:endParaRPr>
          </a:p>
          <a:p>
            <a:endParaRPr lang="it-IT" b="0" i="0">
              <a:solidFill>
                <a:srgbClr val="000000"/>
              </a:solidFill>
              <a:effectLst/>
              <a:latin typeface="Titillium Web" panose="00000500000000000000" pitchFamily="2" charset="0"/>
            </a:endParaRPr>
          </a:p>
        </p:txBody>
      </p:sp>
      <p:pic>
        <p:nvPicPr>
          <p:cNvPr id="3" name="Immagine 2">
            <a:extLst>
              <a:ext uri="{FF2B5EF4-FFF2-40B4-BE49-F238E27FC236}">
                <a16:creationId xmlns:a16="http://schemas.microsoft.com/office/drawing/2014/main" id="{5047B0D8-9373-81C1-F7EA-42A46D0BC01E}"/>
              </a:ext>
            </a:extLst>
          </p:cNvPr>
          <p:cNvPicPr>
            <a:picLocks noChangeAspect="1"/>
          </p:cNvPicPr>
          <p:nvPr/>
        </p:nvPicPr>
        <p:blipFill>
          <a:blip r:embed="rId2"/>
          <a:srcRect l="51590" t="17408" r="2722" b="18978"/>
          <a:stretch/>
        </p:blipFill>
        <p:spPr>
          <a:xfrm>
            <a:off x="9182639" y="1345058"/>
            <a:ext cx="2780907" cy="3796406"/>
          </a:xfrm>
          <a:prstGeom prst="rect">
            <a:avLst/>
          </a:prstGeom>
        </p:spPr>
      </p:pic>
    </p:spTree>
    <p:extLst>
      <p:ext uri="{BB962C8B-B14F-4D97-AF65-F5344CB8AC3E}">
        <p14:creationId xmlns:p14="http://schemas.microsoft.com/office/powerpoint/2010/main" val="2194816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9C3D996-0E54-E384-EBAC-DAAD5AA6D4CF}"/>
              </a:ext>
            </a:extLst>
          </p:cNvPr>
          <p:cNvSpPr txBox="1"/>
          <p:nvPr/>
        </p:nvSpPr>
        <p:spPr>
          <a:xfrm>
            <a:off x="612742" y="575034"/>
            <a:ext cx="10237510" cy="7171194"/>
          </a:xfrm>
          <a:prstGeom prst="rect">
            <a:avLst/>
          </a:prstGeom>
          <a:noFill/>
        </p:spPr>
        <p:txBody>
          <a:bodyPr wrap="square" rtlCol="0">
            <a:spAutoFit/>
          </a:bodyPr>
          <a:lstStyle/>
          <a:p>
            <a:pPr algn="l"/>
            <a:r>
              <a:rPr lang="it-IT" sz="1600" b="1" i="0">
                <a:solidFill>
                  <a:srgbClr val="FF0000"/>
                </a:solidFill>
                <a:effectLst/>
                <a:latin typeface="Papyrus" panose="03070502060502030205" pitchFamily="66" charset="0"/>
              </a:rPr>
              <a:t>Cause</a:t>
            </a:r>
            <a:endParaRPr lang="it-IT" sz="1600" b="0" i="0">
              <a:solidFill>
                <a:srgbClr val="FF0000"/>
              </a:solidFill>
              <a:effectLst/>
              <a:latin typeface="Papyrus" panose="03070502060502030205" pitchFamily="66" charset="0"/>
            </a:endParaRPr>
          </a:p>
          <a:p>
            <a:pPr algn="l"/>
            <a:r>
              <a:rPr lang="it-IT" sz="1600" b="0" i="0">
                <a:solidFill>
                  <a:srgbClr val="000000"/>
                </a:solidFill>
                <a:effectLst/>
                <a:latin typeface="Papyrus" panose="03070502060502030205" pitchFamily="66" charset="0"/>
              </a:rPr>
              <a:t>Sebbene l’eziologia della malattia di Parkinson non sia del tutto chiara, è ormai accettata l’ipotesi di un’origine multifattoriale della malattia, in cui interagiscono componenti ambientali e genetiche.</a:t>
            </a:r>
          </a:p>
          <a:p>
            <a:pPr algn="l"/>
            <a:r>
              <a:rPr lang="it-IT" sz="1600" b="0" i="0">
                <a:solidFill>
                  <a:srgbClr val="000000"/>
                </a:solidFill>
                <a:effectLst/>
                <a:latin typeface="Papyrus" panose="03070502060502030205" pitchFamily="66" charset="0"/>
              </a:rPr>
              <a:t>Possibili fattori eziologici sono ereditarietà, lesioni cerebrali, infezioni, neurotossine endogene, fattori ambientali e alterate epressioni genitiche. </a:t>
            </a:r>
          </a:p>
          <a:p>
            <a:pPr algn="l"/>
            <a:endParaRPr lang="it-IT" sz="1600">
              <a:solidFill>
                <a:srgbClr val="000000"/>
              </a:solidFill>
              <a:latin typeface="Papyrus" panose="03070502060502030205" pitchFamily="66" charset="0"/>
            </a:endParaRPr>
          </a:p>
          <a:p>
            <a:pPr algn="l"/>
            <a:r>
              <a:rPr lang="it-IT" sz="1600" b="1" i="0">
                <a:solidFill>
                  <a:srgbClr val="FF0000"/>
                </a:solidFill>
                <a:effectLst/>
                <a:latin typeface="Papyrus" panose="03070502060502030205" pitchFamily="66" charset="0"/>
              </a:rPr>
              <a:t>Fattori ambientali</a:t>
            </a:r>
            <a:endParaRPr lang="it-IT" sz="1600" b="0" i="0">
              <a:solidFill>
                <a:srgbClr val="FF0000"/>
              </a:solidFill>
              <a:effectLst/>
              <a:latin typeface="Papyrus" panose="03070502060502030205" pitchFamily="66" charset="0"/>
            </a:endParaRPr>
          </a:p>
          <a:p>
            <a:pPr algn="l"/>
            <a:r>
              <a:rPr lang="it-IT" sz="1600" b="0" i="0">
                <a:solidFill>
                  <a:srgbClr val="000000"/>
                </a:solidFill>
                <a:effectLst/>
                <a:latin typeface="Papyrus" panose="03070502060502030205" pitchFamily="66" charset="0"/>
              </a:rPr>
              <a:t>Alcuni fattori ambientali e occupazionali possono aumentare il rischio d`insorgenza della malattia.</a:t>
            </a:r>
          </a:p>
          <a:p>
            <a:pPr algn="l"/>
            <a:r>
              <a:rPr lang="it-IT" sz="1600" b="0" i="0">
                <a:solidFill>
                  <a:srgbClr val="000000"/>
                </a:solidFill>
                <a:effectLst/>
                <a:latin typeface="Papyrus" panose="03070502060502030205" pitchFamily="66" charset="0"/>
              </a:rPr>
              <a:t>Tra questi sono compresi l’esposizione a tossine esogene come i pesticidi, i metalli e i prodotti chimici industriali, lo stile di vita (dieta e fumo), e l’attività professionale (lavoro agricolo).</a:t>
            </a:r>
          </a:p>
          <a:p>
            <a:pPr algn="l"/>
            <a:r>
              <a:rPr lang="it-IT" sz="1600" b="0" i="0">
                <a:solidFill>
                  <a:srgbClr val="000000"/>
                </a:solidFill>
                <a:effectLst/>
                <a:latin typeface="Papyrus" panose="03070502060502030205" pitchFamily="66" charset="0"/>
              </a:rPr>
              <a:t> </a:t>
            </a:r>
          </a:p>
          <a:p>
            <a:pPr algn="l"/>
            <a:r>
              <a:rPr lang="it-IT" sz="1600" b="0" i="0">
                <a:solidFill>
                  <a:srgbClr val="000000"/>
                </a:solidFill>
                <a:effectLst/>
                <a:latin typeface="Papyrus" panose="03070502060502030205" pitchFamily="66" charset="0"/>
              </a:rPr>
              <a:t>L’esposizione a pesticidi, erbicidi, insetticidi e fungicidi si verifica tramite l’assunzione di acqua o cibi contaminati, per contatto cutaneo o per inalazione diretta.</a:t>
            </a:r>
          </a:p>
          <a:p>
            <a:pPr algn="l"/>
            <a:r>
              <a:rPr lang="it-IT" sz="1600" b="0" i="0">
                <a:solidFill>
                  <a:srgbClr val="000000"/>
                </a:solidFill>
                <a:effectLst/>
                <a:latin typeface="Papyrus" panose="03070502060502030205" pitchFamily="66" charset="0"/>
              </a:rPr>
              <a:t>L’esposizione cronica a metalli come manganese, rame, ferro, alluminio e piombo aumenta il rischio di sviluppare la malattia, in particolare nei soggetti con storia familiare positiva. </a:t>
            </a:r>
          </a:p>
          <a:p>
            <a:pPr algn="l"/>
            <a:endParaRPr lang="it-IT" sz="1600" b="0" i="0">
              <a:solidFill>
                <a:srgbClr val="000000"/>
              </a:solidFill>
              <a:effectLst/>
              <a:latin typeface="Papyrus" panose="03070502060502030205" pitchFamily="66" charset="0"/>
            </a:endParaRPr>
          </a:p>
          <a:p>
            <a:pPr algn="l"/>
            <a:r>
              <a:rPr lang="it-IT" sz="1600" b="1" i="0">
                <a:solidFill>
                  <a:srgbClr val="FF0000"/>
                </a:solidFill>
                <a:effectLst/>
                <a:latin typeface="Papyrus" panose="03070502060502030205" pitchFamily="66" charset="0"/>
              </a:rPr>
              <a:t>Fattori genetici</a:t>
            </a:r>
            <a:endParaRPr lang="it-IT" sz="1600" b="0" i="0">
              <a:solidFill>
                <a:srgbClr val="FF0000"/>
              </a:solidFill>
              <a:effectLst/>
              <a:latin typeface="Papyrus" panose="03070502060502030205" pitchFamily="66" charset="0"/>
            </a:endParaRPr>
          </a:p>
          <a:p>
            <a:pPr algn="l"/>
            <a:r>
              <a:rPr lang="it-IT" sz="1600" b="0" i="0">
                <a:solidFill>
                  <a:srgbClr val="000000"/>
                </a:solidFill>
                <a:effectLst/>
                <a:latin typeface="Papyrus" panose="03070502060502030205" pitchFamily="66" charset="0"/>
              </a:rPr>
              <a:t>Una storia familiare positiva può aumentare il rischio di insorgenza della malattia</a:t>
            </a:r>
          </a:p>
          <a:p>
            <a:pPr algn="l"/>
            <a:endParaRPr lang="it-IT" sz="1600">
              <a:solidFill>
                <a:srgbClr val="000000"/>
              </a:solidFill>
              <a:latin typeface="Papyrus" panose="03070502060502030205" pitchFamily="66" charset="0"/>
            </a:endParaRPr>
          </a:p>
          <a:p>
            <a:pPr algn="l"/>
            <a:r>
              <a:rPr lang="it-IT" sz="1600" b="1" i="0">
                <a:solidFill>
                  <a:srgbClr val="FF0000"/>
                </a:solidFill>
                <a:effectLst/>
                <a:latin typeface="Papyrus" panose="03070502060502030205" pitchFamily="66" charset="0"/>
              </a:rPr>
              <a:t>Altre possibili concause</a:t>
            </a:r>
            <a:endParaRPr lang="it-IT" sz="1600" b="0" i="0">
              <a:solidFill>
                <a:srgbClr val="FF0000"/>
              </a:solidFill>
              <a:effectLst/>
              <a:latin typeface="Papyrus" panose="03070502060502030205" pitchFamily="66" charset="0"/>
            </a:endParaRPr>
          </a:p>
          <a:p>
            <a:pPr algn="l"/>
            <a:r>
              <a:rPr lang="it-IT" sz="1600" b="0" i="0">
                <a:solidFill>
                  <a:srgbClr val="000000"/>
                </a:solidFill>
                <a:effectLst/>
                <a:latin typeface="Papyrus" panose="03070502060502030205" pitchFamily="66" charset="0"/>
              </a:rPr>
              <a:t>Alcuni studi suggeriscono come potenziali concause per lo sviluppo della malattia alcune patologie infettive (come certe forme di encefalite), lesioni cerebrali (in particolare traumi accompagnati da emorragia)</a:t>
            </a:r>
          </a:p>
          <a:p>
            <a:pPr algn="l"/>
            <a:endParaRPr lang="it-IT">
              <a:solidFill>
                <a:srgbClr val="000000"/>
              </a:solidFill>
              <a:latin typeface="Titillium Web" panose="00000500000000000000" pitchFamily="2" charset="0"/>
            </a:endParaRPr>
          </a:p>
          <a:p>
            <a:pPr algn="l"/>
            <a:endParaRPr lang="it-IT" b="0" i="0">
              <a:solidFill>
                <a:srgbClr val="000000"/>
              </a:solidFill>
              <a:effectLst/>
              <a:latin typeface="Titillium Web" panose="00000500000000000000" pitchFamily="2" charset="0"/>
            </a:endParaRPr>
          </a:p>
          <a:p>
            <a:pPr algn="l"/>
            <a:endParaRPr lang="it-IT">
              <a:solidFill>
                <a:srgbClr val="000000"/>
              </a:solidFill>
              <a:latin typeface="Titillium Web" panose="00000500000000000000" pitchFamily="2" charset="0"/>
            </a:endParaRPr>
          </a:p>
          <a:p>
            <a:pPr algn="l"/>
            <a:endParaRPr lang="it-IT" b="0" i="0">
              <a:solidFill>
                <a:srgbClr val="000000"/>
              </a:solidFill>
              <a:effectLst/>
              <a:latin typeface="Titillium Web" panose="00000500000000000000" pitchFamily="2" charset="0"/>
            </a:endParaRPr>
          </a:p>
          <a:p>
            <a:pPr algn="l"/>
            <a:endParaRPr lang="it-IT" b="0" i="0">
              <a:solidFill>
                <a:srgbClr val="000000"/>
              </a:solidFill>
              <a:effectLst/>
              <a:latin typeface="Titillium Web" panose="00000500000000000000" pitchFamily="2" charset="0"/>
            </a:endParaRPr>
          </a:p>
          <a:p>
            <a:endParaRPr lang="it-IT">
              <a:solidFill>
                <a:srgbClr val="000000"/>
              </a:solidFill>
              <a:latin typeface="Titillium Web" panose="00000500000000000000" pitchFamily="2" charset="0"/>
            </a:endParaRPr>
          </a:p>
        </p:txBody>
      </p:sp>
    </p:spTree>
    <p:extLst>
      <p:ext uri="{BB962C8B-B14F-4D97-AF65-F5344CB8AC3E}">
        <p14:creationId xmlns:p14="http://schemas.microsoft.com/office/powerpoint/2010/main" val="3770902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0CB2DAE-509F-1A6F-885E-D5FBDA8B6550}"/>
              </a:ext>
            </a:extLst>
          </p:cNvPr>
          <p:cNvSpPr txBox="1"/>
          <p:nvPr/>
        </p:nvSpPr>
        <p:spPr>
          <a:xfrm>
            <a:off x="518474" y="414779"/>
            <a:ext cx="11443541" cy="5924699"/>
          </a:xfrm>
          <a:prstGeom prst="rect">
            <a:avLst/>
          </a:prstGeom>
          <a:noFill/>
        </p:spPr>
        <p:txBody>
          <a:bodyPr wrap="square" rtlCol="0">
            <a:spAutoFit/>
          </a:bodyPr>
          <a:lstStyle/>
          <a:p>
            <a:pPr algn="l">
              <a:lnSpc>
                <a:spcPts val="2100"/>
              </a:lnSpc>
              <a:spcBef>
                <a:spcPts val="1800"/>
              </a:spcBef>
            </a:pPr>
            <a:r>
              <a:rPr lang="it-IT" sz="3600" i="0">
                <a:effectLst/>
                <a:latin typeface="Algerian" panose="04020705040A02060702" pitchFamily="82" charset="0"/>
              </a:rPr>
              <a:t>SINTOMI MOTORI :</a:t>
            </a:r>
          </a:p>
          <a:p>
            <a:pPr algn="l">
              <a:lnSpc>
                <a:spcPts val="2100"/>
              </a:lnSpc>
              <a:spcBef>
                <a:spcPts val="1800"/>
              </a:spcBef>
            </a:pPr>
            <a:r>
              <a:rPr lang="it-IT" i="0">
                <a:solidFill>
                  <a:srgbClr val="FF0000"/>
                </a:solidFill>
                <a:effectLst/>
                <a:latin typeface="Papyrus" panose="03070502060502030205" pitchFamily="66" charset="0"/>
              </a:rPr>
              <a:t>- </a:t>
            </a:r>
            <a:r>
              <a:rPr lang="it-IT" b="1" i="0">
                <a:solidFill>
                  <a:srgbClr val="FF0000"/>
                </a:solidFill>
                <a:effectLst/>
                <a:latin typeface="Papyrus" panose="03070502060502030205" pitchFamily="66" charset="0"/>
              </a:rPr>
              <a:t>Bradicinesia / Acinesia</a:t>
            </a:r>
            <a:r>
              <a:rPr lang="it-IT" i="0">
                <a:effectLst/>
                <a:latin typeface="Papyrus" panose="03070502060502030205" pitchFamily="66" charset="0"/>
              </a:rPr>
              <a:t>: questo sintomo è sempre presente. Caratterizza un rallentamento e un impoverimento dei movimenti. I movimenti fluidi diventano sempre più difficili e i movimenti diventano più lenti. Può accadere che le persone impieghino più tempo ad aprire i bottoni o a pettinarsi. I passi quando si cammina possono diventare più lenti e più piccoli.</a:t>
            </a:r>
          </a:p>
          <a:p>
            <a:pPr algn="l">
              <a:lnSpc>
                <a:spcPts val="2100"/>
              </a:lnSpc>
              <a:spcBef>
                <a:spcPts val="1800"/>
              </a:spcBef>
            </a:pPr>
            <a:r>
              <a:rPr lang="it-IT">
                <a:solidFill>
                  <a:srgbClr val="FF0000"/>
                </a:solidFill>
                <a:latin typeface="Papyrus" panose="03070502060502030205" pitchFamily="66" charset="0"/>
              </a:rPr>
              <a:t>-</a:t>
            </a:r>
            <a:r>
              <a:rPr lang="it-IT" b="1">
                <a:solidFill>
                  <a:srgbClr val="FF0000"/>
                </a:solidFill>
                <a:latin typeface="Papyrus" panose="03070502060502030205" pitchFamily="66" charset="0"/>
              </a:rPr>
              <a:t> </a:t>
            </a:r>
            <a:r>
              <a:rPr lang="it-IT" b="1" i="0">
                <a:solidFill>
                  <a:srgbClr val="FF0000"/>
                </a:solidFill>
                <a:effectLst/>
                <a:latin typeface="Papyrus" panose="03070502060502030205" pitchFamily="66" charset="0"/>
              </a:rPr>
              <a:t>Rigidità</a:t>
            </a:r>
            <a:r>
              <a:rPr lang="it-IT" i="0">
                <a:effectLst/>
                <a:latin typeface="Papyrus" panose="03070502060502030205" pitchFamily="66" charset="0"/>
              </a:rPr>
              <a:t>: si tratta di un irrigidimento dei muscoli, spesso percepito come sgradevole dal paziente</a:t>
            </a:r>
          </a:p>
          <a:p>
            <a:pPr algn="l">
              <a:lnSpc>
                <a:spcPts val="2100"/>
              </a:lnSpc>
              <a:spcBef>
                <a:spcPts val="1800"/>
              </a:spcBef>
            </a:pPr>
            <a:r>
              <a:rPr lang="it-IT" b="1" i="0">
                <a:solidFill>
                  <a:srgbClr val="FF0000"/>
                </a:solidFill>
                <a:effectLst/>
                <a:latin typeface="Papyrus" panose="03070502060502030205" pitchFamily="66" charset="0"/>
              </a:rPr>
              <a:t>- Tremore</a:t>
            </a:r>
            <a:r>
              <a:rPr lang="it-IT" i="0">
                <a:effectLst/>
                <a:latin typeface="Papyrus" panose="03070502060502030205" pitchFamily="66" charset="0"/>
              </a:rPr>
              <a:t>: quando le braccia o le gambe sono ferme, spesso si verifica un tremore. Come tutti i sintomi della malattia di Parkinson, all'inizio si manifesta su un solo lato, ma in seguito su entrambi i lati. </a:t>
            </a:r>
          </a:p>
          <a:p>
            <a:pPr algn="l">
              <a:lnSpc>
                <a:spcPts val="2100"/>
              </a:lnSpc>
              <a:spcBef>
                <a:spcPts val="1800"/>
              </a:spcBef>
            </a:pPr>
            <a:r>
              <a:rPr lang="it-IT">
                <a:solidFill>
                  <a:srgbClr val="FF0000"/>
                </a:solidFill>
                <a:latin typeface="Papyrus" panose="03070502060502030205" pitchFamily="66" charset="0"/>
              </a:rPr>
              <a:t>- </a:t>
            </a:r>
            <a:r>
              <a:rPr lang="it-IT" b="1">
                <a:solidFill>
                  <a:srgbClr val="FF0000"/>
                </a:solidFill>
                <a:latin typeface="Papyrus" panose="03070502060502030205" pitchFamily="66" charset="0"/>
              </a:rPr>
              <a:t>I</a:t>
            </a:r>
            <a:r>
              <a:rPr lang="it-IT" b="1" i="0">
                <a:solidFill>
                  <a:srgbClr val="FF0000"/>
                </a:solidFill>
                <a:effectLst/>
                <a:latin typeface="Papyrus" panose="03070502060502030205" pitchFamily="66" charset="0"/>
              </a:rPr>
              <a:t>nstabilità posturale</a:t>
            </a:r>
            <a:r>
              <a:rPr lang="it-IT" b="1" i="0">
                <a:effectLst/>
                <a:latin typeface="Papyrus" panose="03070502060502030205" pitchFamily="66" charset="0"/>
              </a:rPr>
              <a:t>: </a:t>
            </a:r>
            <a:r>
              <a:rPr lang="it-IT" i="0">
                <a:effectLst/>
                <a:latin typeface="Papyrus" panose="03070502060502030205" pitchFamily="66" charset="0"/>
              </a:rPr>
              <a:t>il Parkinson può portare i pazienti a perdere inaspettatamente l'equilibrio e a cadere. I riflessi posturali che ci mantengono eretti quando siamo in piedi sono diminuiti.</a:t>
            </a:r>
            <a:endParaRPr lang="it-IT">
              <a:latin typeface="Papyrus" panose="03070502060502030205" pitchFamily="66" charset="0"/>
            </a:endParaRPr>
          </a:p>
          <a:p>
            <a:r>
              <a:rPr lang="it-IT" i="0">
                <a:effectLst/>
                <a:latin typeface="Papyrus" panose="03070502060502030205" pitchFamily="66" charset="0"/>
              </a:rPr>
              <a:t>La postura dei pazienti affetti dal Morbo di Parkinson si caratterizza soprattutto per una tipica flessione anteriore del corpo con un atteggiamento definito camptocormico.</a:t>
            </a:r>
            <a:endParaRPr lang="it-IT">
              <a:latin typeface="Papyrus" panose="03070502060502030205" pitchFamily="66" charset="0"/>
            </a:endParaRPr>
          </a:p>
          <a:p>
            <a:r>
              <a:rPr lang="it-IT" i="0">
                <a:effectLst/>
                <a:latin typeface="Papyrus" panose="03070502060502030205" pitchFamily="66" charset="0"/>
              </a:rPr>
              <a:t>Le alterazioni della postura  rappresentano una complicanza molto frequente e disabilitante in persone con Malattia di Parkinson in quanto riducono le capacità motorie, causano dolore, predispongono a cadute e limitano la persona nello svolgimento delle attività di vita quotidiana.</a:t>
            </a:r>
          </a:p>
          <a:p>
            <a:r>
              <a:rPr lang="it-IT" b="1">
                <a:latin typeface="Papyrus" panose="03070502060502030205" pitchFamily="66" charset="0"/>
              </a:rPr>
              <a:t>Una migliore postura migliora la qualità di vita e riduce il rischio di caduta .</a:t>
            </a:r>
          </a:p>
          <a:p>
            <a:r>
              <a:rPr lang="it-IT" b="1">
                <a:solidFill>
                  <a:srgbClr val="FF0000"/>
                </a:solidFill>
                <a:latin typeface="Papyrus" panose="03070502060502030205" pitchFamily="66" charset="0"/>
              </a:rPr>
              <a:t>- Ipomimia: </a:t>
            </a:r>
            <a:r>
              <a:rPr lang="it-IT">
                <a:latin typeface="Papyrus" panose="03070502060502030205" pitchFamily="66" charset="0"/>
              </a:rPr>
              <a:t>riduzione delle espressioni facciali</a:t>
            </a:r>
            <a:endParaRPr lang="it-IT">
              <a:solidFill>
                <a:srgbClr val="FF0000"/>
              </a:solidFill>
              <a:latin typeface="Papyrus" panose="03070502060502030205" pitchFamily="66" charset="0"/>
            </a:endParaRPr>
          </a:p>
          <a:p>
            <a:r>
              <a:rPr lang="it-CH" b="1">
                <a:solidFill>
                  <a:srgbClr val="FF0000"/>
                </a:solidFill>
                <a:highlight>
                  <a:srgbClr val="C0C0C0"/>
                </a:highlight>
              </a:rPr>
              <a:t>- </a:t>
            </a:r>
            <a:r>
              <a:rPr lang="it-CH" b="1">
                <a:solidFill>
                  <a:srgbClr val="FF0000"/>
                </a:solidFill>
                <a:highlight>
                  <a:srgbClr val="C0C0C0"/>
                </a:highlight>
                <a:latin typeface="Papyrus" panose="03070502060502030205" pitchFamily="66" charset="0"/>
              </a:rPr>
              <a:t>Micr</a:t>
            </a:r>
            <a:r>
              <a:rPr lang="it-CH">
                <a:solidFill>
                  <a:srgbClr val="FF0000"/>
                </a:solidFill>
                <a:highlight>
                  <a:srgbClr val="C0C0C0"/>
                </a:highlight>
                <a:latin typeface="Papyrus" panose="03070502060502030205" pitchFamily="66" charset="0"/>
              </a:rPr>
              <a:t>ografi</a:t>
            </a:r>
            <a:r>
              <a:rPr lang="it-CH" b="1">
                <a:solidFill>
                  <a:srgbClr val="FF0000"/>
                </a:solidFill>
                <a:highlight>
                  <a:srgbClr val="C0C0C0"/>
                </a:highlight>
                <a:latin typeface="Papyrus" panose="03070502060502030205" pitchFamily="66" charset="0"/>
              </a:rPr>
              <a:t>a</a:t>
            </a:r>
          </a:p>
        </p:txBody>
      </p:sp>
    </p:spTree>
    <p:extLst>
      <p:ext uri="{BB962C8B-B14F-4D97-AF65-F5344CB8AC3E}">
        <p14:creationId xmlns:p14="http://schemas.microsoft.com/office/powerpoint/2010/main" val="4117527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0117293-6B48-60B6-2324-30E240CFE8E3}"/>
              </a:ext>
            </a:extLst>
          </p:cNvPr>
          <p:cNvPicPr>
            <a:picLocks noChangeAspect="1"/>
          </p:cNvPicPr>
          <p:nvPr/>
        </p:nvPicPr>
        <p:blipFill>
          <a:blip r:embed="rId2"/>
          <a:srcRect l="1" r="1616" b="21697"/>
          <a:stretch/>
        </p:blipFill>
        <p:spPr>
          <a:xfrm>
            <a:off x="2431897" y="1112715"/>
            <a:ext cx="8492939" cy="4648005"/>
          </a:xfrm>
          <a:prstGeom prst="rect">
            <a:avLst/>
          </a:prstGeom>
        </p:spPr>
      </p:pic>
    </p:spTree>
    <p:extLst>
      <p:ext uri="{BB962C8B-B14F-4D97-AF65-F5344CB8AC3E}">
        <p14:creationId xmlns:p14="http://schemas.microsoft.com/office/powerpoint/2010/main" val="330056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6BDF0C1-3EBF-5710-340D-35A6C011CFAC}"/>
              </a:ext>
            </a:extLst>
          </p:cNvPr>
          <p:cNvSpPr txBox="1"/>
          <p:nvPr/>
        </p:nvSpPr>
        <p:spPr>
          <a:xfrm>
            <a:off x="320511" y="329939"/>
            <a:ext cx="11365584" cy="8263801"/>
          </a:xfrm>
          <a:prstGeom prst="rect">
            <a:avLst/>
          </a:prstGeom>
          <a:noFill/>
        </p:spPr>
        <p:txBody>
          <a:bodyPr wrap="square" rtlCol="0">
            <a:spAutoFit/>
          </a:bodyPr>
          <a:lstStyle/>
          <a:p>
            <a:pPr algn="l">
              <a:lnSpc>
                <a:spcPts val="2100"/>
              </a:lnSpc>
              <a:spcBef>
                <a:spcPts val="1500"/>
              </a:spcBef>
            </a:pPr>
            <a:endParaRPr lang="it-IT" b="0" i="0">
              <a:effectLst/>
            </a:endParaRPr>
          </a:p>
          <a:p>
            <a:pPr>
              <a:lnSpc>
                <a:spcPts val="2100"/>
              </a:lnSpc>
              <a:spcBef>
                <a:spcPts val="1500"/>
              </a:spcBef>
            </a:pPr>
            <a:r>
              <a:rPr lang="it-IT" sz="3600">
                <a:solidFill>
                  <a:srgbClr val="000000"/>
                </a:solidFill>
                <a:latin typeface="Algerian" panose="04020705040A02060702" pitchFamily="82" charset="0"/>
              </a:rPr>
              <a:t>Sintomi non-motori</a:t>
            </a:r>
          </a:p>
          <a:p>
            <a:pPr algn="l">
              <a:spcBef>
                <a:spcPts val="1500"/>
              </a:spcBef>
            </a:pPr>
            <a:r>
              <a:rPr lang="it-IT" sz="1600" b="0" i="0">
                <a:effectLst/>
                <a:latin typeface="Papyrus" panose="03070502060502030205" pitchFamily="66" charset="0"/>
              </a:rPr>
              <a:t>Oltre a</a:t>
            </a:r>
            <a:r>
              <a:rPr lang="it-IT" sz="1600">
                <a:latin typeface="Papyrus" panose="03070502060502030205" pitchFamily="66" charset="0"/>
              </a:rPr>
              <a:t>i </a:t>
            </a:r>
            <a:r>
              <a:rPr lang="it-IT" sz="1600" b="0" i="0">
                <a:effectLst/>
                <a:latin typeface="Papyrus" panose="03070502060502030205" pitchFamily="66" charset="0"/>
              </a:rPr>
              <a:t>sintomi tipici del Parkinson che riguardano la funzione motoria possono  manifestarsi altri sintomi non motori</a:t>
            </a:r>
            <a:r>
              <a:rPr lang="it-IT" sz="1600">
                <a:latin typeface="Papyrus" panose="03070502060502030205" pitchFamily="66" charset="0"/>
              </a:rPr>
              <a:t>:</a:t>
            </a:r>
            <a:r>
              <a:rPr lang="it-IT" sz="1600" b="0" i="0">
                <a:effectLst/>
                <a:latin typeface="Papyrus" panose="03070502060502030205" pitchFamily="66" charset="0"/>
              </a:rPr>
              <a:t> </a:t>
            </a:r>
          </a:p>
          <a:p>
            <a:pPr marL="285750" indent="-285750" algn="l">
              <a:spcBef>
                <a:spcPts val="1500"/>
              </a:spcBef>
              <a:buFontTx/>
              <a:buChar char="-"/>
            </a:pPr>
            <a:r>
              <a:rPr lang="it-IT" sz="1600" b="0" i="0">
                <a:effectLst/>
                <a:latin typeface="Papyrus" panose="03070502060502030205" pitchFamily="66" charset="0"/>
              </a:rPr>
              <a:t>Disturbi del sonno</a:t>
            </a:r>
            <a:r>
              <a:rPr lang="it-IT" sz="1600">
                <a:latin typeface="Papyrus" panose="03070502060502030205" pitchFamily="66" charset="0"/>
              </a:rPr>
              <a:t>:  (Il disturbo comportamentale del sonno REM,  apnee notturne, gambe senza riposo) =, eccessiva sonnolenza</a:t>
            </a:r>
            <a:r>
              <a:rPr lang="it-IT" sz="1600" b="0" i="0">
                <a:effectLst/>
                <a:latin typeface="Papyrus" panose="03070502060502030205" pitchFamily="66" charset="0"/>
              </a:rPr>
              <a:t> diurna</a:t>
            </a:r>
            <a:endParaRPr lang="it-IT" sz="1600">
              <a:latin typeface="Papyrus" panose="03070502060502030205" pitchFamily="66" charset="0"/>
            </a:endParaRPr>
          </a:p>
          <a:p>
            <a:pPr>
              <a:spcBef>
                <a:spcPts val="1800"/>
              </a:spcBef>
            </a:pPr>
            <a:r>
              <a:rPr lang="it-IT" sz="1600">
                <a:latin typeface="Papyrus" panose="03070502060502030205" pitchFamily="66" charset="0"/>
              </a:rPr>
              <a:t>- Disturbi della memoria, della conentrazione e dell’apprendimento</a:t>
            </a:r>
          </a:p>
          <a:p>
            <a:pPr>
              <a:spcBef>
                <a:spcPts val="1800"/>
              </a:spcBef>
            </a:pPr>
            <a:r>
              <a:rPr lang="it-IT" sz="1600">
                <a:latin typeface="Papyrus" panose="03070502060502030205" pitchFamily="66" charset="0"/>
              </a:rPr>
              <a:t>- C</a:t>
            </a:r>
            <a:r>
              <a:rPr lang="it-IT" sz="1600" b="0" i="0">
                <a:effectLst/>
                <a:latin typeface="Papyrus" panose="03070502060502030205" pitchFamily="66" charset="0"/>
              </a:rPr>
              <a:t>ostipazione, debolezza della vescica, disfunzione erettile </a:t>
            </a:r>
          </a:p>
          <a:p>
            <a:pPr algn="l">
              <a:spcBef>
                <a:spcPts val="1800"/>
              </a:spcBef>
            </a:pPr>
            <a:r>
              <a:rPr lang="it-IT" sz="1600">
                <a:latin typeface="Papyrus" panose="03070502060502030205" pitchFamily="66" charset="0"/>
              </a:rPr>
              <a:t>- Ipotensione ortostatica</a:t>
            </a:r>
            <a:endParaRPr lang="it-IT" sz="1600" b="0" i="0">
              <a:effectLst/>
              <a:latin typeface="Papyrus" panose="03070502060502030205" pitchFamily="66" charset="0"/>
            </a:endParaRPr>
          </a:p>
          <a:p>
            <a:pPr algn="l">
              <a:spcBef>
                <a:spcPts val="1800"/>
              </a:spcBef>
            </a:pPr>
            <a:r>
              <a:rPr lang="it-IT" sz="1600" b="0" i="0">
                <a:effectLst/>
                <a:latin typeface="Papyrus" panose="03070502060502030205" pitchFamily="66" charset="0"/>
              </a:rPr>
              <a:t>- </a:t>
            </a:r>
            <a:r>
              <a:rPr lang="it-IT" sz="1600">
                <a:latin typeface="Papyrus" panose="03070502060502030205" pitchFamily="66" charset="0"/>
              </a:rPr>
              <a:t>P</a:t>
            </a:r>
            <a:r>
              <a:rPr lang="it-IT" sz="1600" b="0" i="0">
                <a:effectLst/>
                <a:latin typeface="Papyrus" panose="03070502060502030205" pitchFamily="66" charset="0"/>
              </a:rPr>
              <a:t>ercezione del dolore</a:t>
            </a:r>
          </a:p>
          <a:p>
            <a:pPr algn="l">
              <a:spcBef>
                <a:spcPts val="1800"/>
              </a:spcBef>
            </a:pPr>
            <a:r>
              <a:rPr lang="it-IT" sz="1600" b="0" i="0">
                <a:effectLst/>
                <a:latin typeface="Papyrus" panose="03070502060502030205" pitchFamily="66" charset="0"/>
              </a:rPr>
              <a:t>-  Disturbi della deglutizione</a:t>
            </a:r>
          </a:p>
          <a:p>
            <a:pPr algn="l">
              <a:spcBef>
                <a:spcPts val="1800"/>
              </a:spcBef>
            </a:pPr>
            <a:r>
              <a:rPr lang="it-IT" sz="1600">
                <a:latin typeface="Papyrus" panose="03070502060502030205" pitchFamily="66" charset="0"/>
              </a:rPr>
              <a:t> - D</a:t>
            </a:r>
            <a:r>
              <a:rPr lang="it-IT" sz="1600" b="0" i="0">
                <a:effectLst/>
                <a:latin typeface="Papyrus" panose="03070502060502030205" pitchFamily="66" charset="0"/>
              </a:rPr>
              <a:t>isturbi del linguaggio</a:t>
            </a:r>
          </a:p>
          <a:p>
            <a:pPr algn="just"/>
            <a:r>
              <a:rPr lang="it-IT" sz="1600">
                <a:latin typeface="Papyrus" panose="03070502060502030205" pitchFamily="66" charset="0"/>
              </a:rPr>
              <a:t>-  Fatigue</a:t>
            </a:r>
          </a:p>
          <a:p>
            <a:pPr algn="just"/>
            <a:r>
              <a:rPr lang="it-IT" sz="1600">
                <a:latin typeface="Papyrus" panose="03070502060502030205" pitchFamily="66" charset="0"/>
              </a:rPr>
              <a:t>-  Ipo/Iperidrosi: diminuita/aumento della sudorazione</a:t>
            </a:r>
          </a:p>
          <a:p>
            <a:pPr marL="285750" indent="-285750" algn="just">
              <a:buFontTx/>
              <a:buChar char="-"/>
            </a:pPr>
            <a:r>
              <a:rPr lang="it-IT" sz="1600">
                <a:latin typeface="Papyrus" panose="03070502060502030205" pitchFamily="66" charset="0"/>
              </a:rPr>
              <a:t>Scialorrea</a:t>
            </a:r>
          </a:p>
          <a:p>
            <a:pPr marL="285750" indent="-285750" algn="just">
              <a:buFontTx/>
              <a:buChar char="-"/>
            </a:pPr>
            <a:r>
              <a:rPr lang="it-IT" sz="1600">
                <a:latin typeface="Papyrus" panose="03070502060502030205" pitchFamily="66" charset="0"/>
              </a:rPr>
              <a:t>Disturbi dell’olfatto</a:t>
            </a:r>
          </a:p>
          <a:p>
            <a:pPr algn="just"/>
            <a:endParaRPr lang="it-IT" sz="1600">
              <a:latin typeface="Papyrus" panose="03070502060502030205" pitchFamily="66" charset="0"/>
            </a:endParaRPr>
          </a:p>
          <a:p>
            <a:pPr algn="l">
              <a:spcBef>
                <a:spcPts val="1800"/>
              </a:spcBef>
            </a:pPr>
            <a:endParaRPr lang="it-IT">
              <a:latin typeface="Papyrus" panose="03070502060502030205" pitchFamily="66" charset="0"/>
            </a:endParaRPr>
          </a:p>
          <a:p>
            <a:pPr algn="l">
              <a:spcBef>
                <a:spcPts val="1800"/>
              </a:spcBef>
              <a:buFont typeface="Arial" panose="020B0604020202020204" pitchFamily="34" charset="0"/>
              <a:buChar char="•"/>
            </a:pPr>
            <a:endParaRPr lang="it-IT" b="0" i="0">
              <a:effectLst/>
              <a:latin typeface="Papyrus" panose="03070502060502030205" pitchFamily="66" charset="0"/>
            </a:endParaRPr>
          </a:p>
          <a:p>
            <a:pPr algn="l">
              <a:spcBef>
                <a:spcPts val="1800"/>
              </a:spcBef>
              <a:buFont typeface="Arial" panose="020B0604020202020204" pitchFamily="34" charset="0"/>
              <a:buChar char="•"/>
            </a:pPr>
            <a:endParaRPr lang="it-IT">
              <a:latin typeface="Papyrus" panose="03070502060502030205" pitchFamily="66" charset="0"/>
            </a:endParaRPr>
          </a:p>
          <a:p>
            <a:pPr algn="l">
              <a:spcBef>
                <a:spcPts val="1800"/>
              </a:spcBef>
              <a:buFont typeface="Arial" panose="020B0604020202020204" pitchFamily="34" charset="0"/>
              <a:buChar char="•"/>
            </a:pPr>
            <a:endParaRPr lang="it-IT" b="0" i="0">
              <a:effectLst/>
              <a:latin typeface="Papyrus" panose="03070502060502030205" pitchFamily="66" charset="0"/>
            </a:endParaRPr>
          </a:p>
        </p:txBody>
      </p:sp>
    </p:spTree>
    <p:extLst>
      <p:ext uri="{BB962C8B-B14F-4D97-AF65-F5344CB8AC3E}">
        <p14:creationId xmlns:p14="http://schemas.microsoft.com/office/powerpoint/2010/main" val="264820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4EB817D-A34A-48B8-051A-9C68DF0794BA}"/>
              </a:ext>
            </a:extLst>
          </p:cNvPr>
          <p:cNvSpPr txBox="1"/>
          <p:nvPr/>
        </p:nvSpPr>
        <p:spPr>
          <a:xfrm>
            <a:off x="509047" y="716437"/>
            <a:ext cx="9822730" cy="3524042"/>
          </a:xfrm>
          <a:prstGeom prst="rect">
            <a:avLst/>
          </a:prstGeom>
          <a:noFill/>
        </p:spPr>
        <p:txBody>
          <a:bodyPr wrap="square">
            <a:spAutoFit/>
          </a:bodyPr>
          <a:lstStyle/>
          <a:p>
            <a:pPr algn="just"/>
            <a:r>
              <a:rPr lang="it-IT" sz="2800" b="1" i="0">
                <a:solidFill>
                  <a:srgbClr val="2A3B58"/>
                </a:solidFill>
                <a:effectLst/>
                <a:latin typeface="Algerian" panose="04020705040A02060702" pitchFamily="82" charset="0"/>
              </a:rPr>
              <a:t>sintomi neuropsichiatrici:</a:t>
            </a:r>
          </a:p>
          <a:p>
            <a:pPr algn="just"/>
            <a:endParaRPr lang="it-IT" b="1">
              <a:solidFill>
                <a:srgbClr val="2A3B58"/>
              </a:solidFill>
              <a:latin typeface="Papyrus" panose="03070502060502030205" pitchFamily="66" charset="0"/>
            </a:endParaRPr>
          </a:p>
          <a:p>
            <a:pPr algn="just"/>
            <a:r>
              <a:rPr lang="it-IT">
                <a:solidFill>
                  <a:srgbClr val="2A3B58"/>
                </a:solidFill>
                <a:latin typeface="Papyrus" panose="03070502060502030205" pitchFamily="66" charset="0"/>
              </a:rPr>
              <a:t>Nel tempo la malattia intacca anche i neuroni dopaminergici coinvolti nel controllo delle emozioni e in altre funzioni psichiche, producento manifestazioni emotive:</a:t>
            </a:r>
          </a:p>
          <a:p>
            <a:pPr algn="just"/>
            <a:endParaRPr lang="it-IT" b="1" i="0">
              <a:solidFill>
                <a:srgbClr val="2A3B58"/>
              </a:solidFill>
              <a:effectLst/>
              <a:latin typeface="Papyrus" panose="03070502060502030205" pitchFamily="66" charset="0"/>
            </a:endParaRPr>
          </a:p>
          <a:p>
            <a:pPr algn="just"/>
            <a:r>
              <a:rPr lang="it-IT" b="1">
                <a:solidFill>
                  <a:srgbClr val="2A3B58"/>
                </a:solidFill>
                <a:latin typeface="Papyrus" panose="03070502060502030205" pitchFamily="66" charset="0"/>
              </a:rPr>
              <a:t>- A</a:t>
            </a:r>
            <a:r>
              <a:rPr lang="it-IT" b="1" i="0">
                <a:solidFill>
                  <a:srgbClr val="2A3B58"/>
                </a:solidFill>
                <a:effectLst/>
                <a:latin typeface="Papyrus" panose="03070502060502030205" pitchFamily="66" charset="0"/>
              </a:rPr>
              <a:t>nsia (40%)</a:t>
            </a:r>
          </a:p>
          <a:p>
            <a:pPr algn="just"/>
            <a:r>
              <a:rPr lang="it-IT" b="1">
                <a:solidFill>
                  <a:srgbClr val="2A3B58"/>
                </a:solidFill>
                <a:latin typeface="Papyrus" panose="03070502060502030205" pitchFamily="66" charset="0"/>
              </a:rPr>
              <a:t>- D</a:t>
            </a:r>
            <a:r>
              <a:rPr lang="it-IT" b="1" i="0">
                <a:solidFill>
                  <a:srgbClr val="2A3B58"/>
                </a:solidFill>
                <a:effectLst/>
                <a:latin typeface="Papyrus" panose="03070502060502030205" pitchFamily="66" charset="0"/>
              </a:rPr>
              <a:t>epressione (50%)</a:t>
            </a:r>
          </a:p>
          <a:p>
            <a:pPr algn="just"/>
            <a:r>
              <a:rPr lang="it-IT" b="1">
                <a:solidFill>
                  <a:srgbClr val="2A3B58"/>
                </a:solidFill>
                <a:latin typeface="Papyrus" panose="03070502060502030205" pitchFamily="66" charset="0"/>
              </a:rPr>
              <a:t>-  Disturbi comportamentali quali alterazione del carattere, aggressività</a:t>
            </a:r>
          </a:p>
          <a:p>
            <a:pPr algn="just"/>
            <a:r>
              <a:rPr lang="it-IT">
                <a:solidFill>
                  <a:srgbClr val="2A3B58"/>
                </a:solidFill>
                <a:latin typeface="Papyrus" panose="03070502060502030205" pitchFamily="66" charset="0"/>
              </a:rPr>
              <a:t>- </a:t>
            </a:r>
            <a:r>
              <a:rPr lang="it-IT" b="1">
                <a:solidFill>
                  <a:srgbClr val="2A3B58"/>
                </a:solidFill>
                <a:latin typeface="Papyrus" panose="03070502060502030205" pitchFamily="66" charset="0"/>
              </a:rPr>
              <a:t>Disturbi del pensiero , allucinazioni </a:t>
            </a:r>
          </a:p>
          <a:p>
            <a:pPr algn="just"/>
            <a:r>
              <a:rPr lang="it-IT" b="1">
                <a:solidFill>
                  <a:srgbClr val="2A3B58"/>
                </a:solidFill>
                <a:latin typeface="Papyrus" panose="03070502060502030205" pitchFamily="66" charset="0"/>
              </a:rPr>
              <a:t>- D</a:t>
            </a:r>
            <a:r>
              <a:rPr lang="it-IT" b="1" i="0">
                <a:solidFill>
                  <a:srgbClr val="2A3B58"/>
                </a:solidFill>
                <a:effectLst/>
                <a:latin typeface="Papyrus" panose="03070502060502030205" pitchFamily="66" charset="0"/>
              </a:rPr>
              <a:t>emenza</a:t>
            </a:r>
            <a:r>
              <a:rPr lang="it-IT" b="1">
                <a:solidFill>
                  <a:srgbClr val="2A3B58"/>
                </a:solidFill>
                <a:latin typeface="Papyrus" panose="03070502060502030205" pitchFamily="66" charset="0"/>
              </a:rPr>
              <a:t>:  la</a:t>
            </a:r>
            <a:r>
              <a:rPr lang="it-IT" b="1" i="0">
                <a:solidFill>
                  <a:srgbClr val="2A3B58"/>
                </a:solidFill>
                <a:effectLst/>
                <a:latin typeface="Papyrus" panose="03070502060502030205" pitchFamily="66" charset="0"/>
              </a:rPr>
              <a:t> demenza si sviluppa in circa un terzo dei pazienti.</a:t>
            </a:r>
          </a:p>
          <a:p>
            <a:pPr algn="l">
              <a:spcBef>
                <a:spcPts val="1800"/>
              </a:spcBef>
              <a:buFont typeface="Arial" panose="020B0604020202020204" pitchFamily="34" charset="0"/>
              <a:buChar char="•"/>
            </a:pPr>
            <a:endParaRPr lang="it-IT">
              <a:latin typeface="Papyrus" panose="03070502060502030205" pitchFamily="66" charset="0"/>
            </a:endParaRPr>
          </a:p>
        </p:txBody>
      </p:sp>
    </p:spTree>
    <p:extLst>
      <p:ext uri="{BB962C8B-B14F-4D97-AF65-F5344CB8AC3E}">
        <p14:creationId xmlns:p14="http://schemas.microsoft.com/office/powerpoint/2010/main" val="3353537976"/>
      </p:ext>
    </p:extLst>
  </p:cSld>
  <p:clrMapOvr>
    <a:masterClrMapping/>
  </p:clrMapOvr>
</p:sld>
</file>

<file path=ppt/theme/theme1.xml><?xml version="1.0" encoding="utf-8"?>
<a:theme xmlns:a="http://schemas.openxmlformats.org/drawingml/2006/main" name="Raccol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Raccolt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ccolt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0</TotalTime>
  <Words>2835</Words>
  <Application>Microsoft Office PowerPoint</Application>
  <PresentationFormat>Widescreen</PresentationFormat>
  <Paragraphs>227</Paragraphs>
  <Slides>24</Slides>
  <Notes>0</Notes>
  <HiddenSlides>0</HiddenSlides>
  <MMClips>3</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24</vt:i4>
      </vt:variant>
    </vt:vector>
  </HeadingPairs>
  <TitlesOfParts>
    <vt:vector size="32" baseType="lpstr">
      <vt:lpstr>Algerian</vt:lpstr>
      <vt:lpstr>Arial</vt:lpstr>
      <vt:lpstr>FuturaStd</vt:lpstr>
      <vt:lpstr>Gill Sans MT</vt:lpstr>
      <vt:lpstr>Open Sans</vt:lpstr>
      <vt:lpstr>Papyrus</vt:lpstr>
      <vt:lpstr>Titillium Web</vt:lpstr>
      <vt:lpstr>Raccolta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Jamié Lama</dc:creator>
  <cp:lastModifiedBy>Jamié Lama</cp:lastModifiedBy>
  <cp:revision>114</cp:revision>
  <dcterms:created xsi:type="dcterms:W3CDTF">2025-01-15T15:16:49Z</dcterms:created>
  <dcterms:modified xsi:type="dcterms:W3CDTF">2025-06-21T11:17:59Z</dcterms:modified>
</cp:coreProperties>
</file>